
<file path=[Content_Types].xml><?xml version="1.0" encoding="utf-8"?>
<Types xmlns="http://schemas.openxmlformats.org/package/2006/content-types">
  <Default Extension="png" ContentType="image/png"/>
  <Default Extension="mov" ContentType="video/unknown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256" r:id="rId2"/>
    <p:sldId id="361" r:id="rId3"/>
    <p:sldId id="2286" r:id="rId4"/>
    <p:sldId id="2287" r:id="rId5"/>
    <p:sldId id="2351" r:id="rId6"/>
    <p:sldId id="2352" r:id="rId7"/>
    <p:sldId id="2353" r:id="rId8"/>
    <p:sldId id="2354" r:id="rId9"/>
    <p:sldId id="2355" r:id="rId10"/>
    <p:sldId id="2356" r:id="rId11"/>
    <p:sldId id="2357" r:id="rId12"/>
    <p:sldId id="2358" r:id="rId13"/>
    <p:sldId id="2359" r:id="rId14"/>
    <p:sldId id="2360" r:id="rId15"/>
    <p:sldId id="2361" r:id="rId16"/>
    <p:sldId id="2362" r:id="rId17"/>
    <p:sldId id="2363" r:id="rId18"/>
    <p:sldId id="2364" r:id="rId19"/>
    <p:sldId id="2365" r:id="rId20"/>
    <p:sldId id="2366" r:id="rId21"/>
    <p:sldId id="2367" r:id="rId22"/>
    <p:sldId id="2368" r:id="rId23"/>
    <p:sldId id="2340" r:id="rId24"/>
    <p:sldId id="2330" r:id="rId25"/>
    <p:sldId id="2296" r:id="rId26"/>
    <p:sldId id="418" r:id="rId27"/>
    <p:sldId id="2346" r:id="rId28"/>
    <p:sldId id="2298" r:id="rId29"/>
    <p:sldId id="2309" r:id="rId30"/>
    <p:sldId id="2297" r:id="rId31"/>
    <p:sldId id="2300" r:id="rId32"/>
    <p:sldId id="2299" r:id="rId33"/>
    <p:sldId id="2301" r:id="rId34"/>
    <p:sldId id="2302" r:id="rId35"/>
    <p:sldId id="2311" r:id="rId36"/>
    <p:sldId id="2310" r:id="rId37"/>
    <p:sldId id="2313" r:id="rId38"/>
    <p:sldId id="2312" r:id="rId39"/>
    <p:sldId id="2314" r:id="rId40"/>
    <p:sldId id="2303" r:id="rId41"/>
    <p:sldId id="2304" r:id="rId42"/>
    <p:sldId id="2307" r:id="rId43"/>
    <p:sldId id="2306" r:id="rId44"/>
    <p:sldId id="2305" r:id="rId45"/>
    <p:sldId id="2347" r:id="rId46"/>
    <p:sldId id="2331" r:id="rId47"/>
    <p:sldId id="2332" r:id="rId48"/>
    <p:sldId id="2350" r:id="rId49"/>
    <p:sldId id="2335" r:id="rId50"/>
    <p:sldId id="2336" r:id="rId51"/>
    <p:sldId id="2337" r:id="rId52"/>
    <p:sldId id="2338" r:id="rId53"/>
    <p:sldId id="2339" r:id="rId54"/>
    <p:sldId id="2348" r:id="rId55"/>
    <p:sldId id="2315" r:id="rId56"/>
    <p:sldId id="2319" r:id="rId57"/>
    <p:sldId id="2349" r:id="rId58"/>
    <p:sldId id="2320" r:id="rId59"/>
    <p:sldId id="2321" r:id="rId60"/>
    <p:sldId id="2322" r:id="rId61"/>
    <p:sldId id="2323" r:id="rId62"/>
    <p:sldId id="2324" r:id="rId63"/>
    <p:sldId id="2325" r:id="rId64"/>
    <p:sldId id="2326" r:id="rId65"/>
    <p:sldId id="2316" r:id="rId66"/>
    <p:sldId id="2327" r:id="rId67"/>
    <p:sldId id="2318" r:id="rId68"/>
    <p:sldId id="2328" r:id="rId69"/>
    <p:sldId id="2329" r:id="rId70"/>
    <p:sldId id="521" r:id="rId71"/>
    <p:sldId id="398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4A476A9-76E5-0144-98A9-7C0DA4E0C2D0}">
          <p14:sldIdLst>
            <p14:sldId id="256"/>
            <p14:sldId id="361"/>
            <p14:sldId id="2286"/>
            <p14:sldId id="2287"/>
          </p14:sldIdLst>
        </p14:section>
        <p14:section name="황성구" id="{ED87C428-8D44-1B4B-90DF-3A094FF8F7E4}">
          <p14:sldIdLst>
            <p14:sldId id="2351"/>
            <p14:sldId id="2352"/>
            <p14:sldId id="2353"/>
            <p14:sldId id="2354"/>
            <p14:sldId id="2355"/>
            <p14:sldId id="2356"/>
            <p14:sldId id="2357"/>
            <p14:sldId id="2358"/>
            <p14:sldId id="2359"/>
            <p14:sldId id="2360"/>
            <p14:sldId id="2361"/>
            <p14:sldId id="2362"/>
            <p14:sldId id="2363"/>
            <p14:sldId id="2364"/>
            <p14:sldId id="2365"/>
            <p14:sldId id="2366"/>
            <p14:sldId id="2367"/>
            <p14:sldId id="2368"/>
          </p14:sldIdLst>
        </p14:section>
        <p14:section name="신의섭" id="{A05970EE-F059-DC42-84B4-238667C8EB09}">
          <p14:sldIdLst>
            <p14:sldId id="2340"/>
            <p14:sldId id="2330"/>
            <p14:sldId id="2296"/>
            <p14:sldId id="418"/>
          </p14:sldIdLst>
        </p14:section>
        <p14:section name="김현경" id="{BBA6FA6D-B7B8-5348-A5F9-DBDD88D28B3A}">
          <p14:sldIdLst>
            <p14:sldId id="2346"/>
            <p14:sldId id="2298"/>
            <p14:sldId id="2309"/>
            <p14:sldId id="2297"/>
            <p14:sldId id="2300"/>
            <p14:sldId id="2299"/>
            <p14:sldId id="2301"/>
            <p14:sldId id="2302"/>
            <p14:sldId id="2311"/>
            <p14:sldId id="2310"/>
            <p14:sldId id="2313"/>
            <p14:sldId id="2312"/>
            <p14:sldId id="2314"/>
            <p14:sldId id="2303"/>
            <p14:sldId id="2304"/>
            <p14:sldId id="2307"/>
            <p14:sldId id="2306"/>
            <p14:sldId id="2305"/>
          </p14:sldIdLst>
        </p14:section>
        <p14:section name="김훈섭" id="{FF1338E3-C6C9-4447-8C40-50BD3E6CCDE8}">
          <p14:sldIdLst>
            <p14:sldId id="2347"/>
            <p14:sldId id="2331"/>
            <p14:sldId id="2332"/>
            <p14:sldId id="2350"/>
            <p14:sldId id="2335"/>
            <p14:sldId id="2336"/>
            <p14:sldId id="2337"/>
            <p14:sldId id="2338"/>
            <p14:sldId id="2339"/>
          </p14:sldIdLst>
        </p14:section>
        <p14:section name="최동민" id="{3DC1A891-76DF-7F42-9B8B-1DE097E7B192}">
          <p14:sldIdLst>
            <p14:sldId id="2348"/>
            <p14:sldId id="2315"/>
            <p14:sldId id="2319"/>
            <p14:sldId id="2349"/>
            <p14:sldId id="2320"/>
            <p14:sldId id="2321"/>
            <p14:sldId id="2322"/>
            <p14:sldId id="2323"/>
            <p14:sldId id="2324"/>
            <p14:sldId id="2325"/>
            <p14:sldId id="2326"/>
            <p14:sldId id="2316"/>
            <p14:sldId id="2327"/>
            <p14:sldId id="2318"/>
            <p14:sldId id="2328"/>
            <p14:sldId id="2329"/>
            <p14:sldId id="521"/>
            <p14:sldId id="398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83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975"/>
    <a:srgbClr val="00796B"/>
    <a:srgbClr val="00695C"/>
    <a:srgbClr val="004D40"/>
    <a:srgbClr val="00897B"/>
    <a:srgbClr val="009688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77" autoAdjust="0"/>
    <p:restoredTop sz="94669"/>
  </p:normalViewPr>
  <p:slideViewPr>
    <p:cSldViewPr snapToGrid="0" showGuides="1">
      <p:cViewPr>
        <p:scale>
          <a:sx n="95" d="100"/>
          <a:sy n="95" d="100"/>
        </p:scale>
        <p:origin x="-106" y="235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3738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8455B-53D9-4B32-B77E-7E7E18621C26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61FCB9-0F10-4245-A0A2-69FBCD491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296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EC0025-84E0-4622-B84A-76A80A733ECE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9F2A00-BE8E-4CC2-8090-5D4D31802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190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F2A00-BE8E-4CC2-8090-5D4D31802DD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420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9774-26C6-4288-8776-D66481D4471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113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C07A-730B-4BD5-910B-545DCD7BC731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CACD-2861-4E42-AA65-4B6FB56F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264974"/>
      </p:ext>
    </p:extLst>
  </p:cSld>
  <p:clrMapOvr>
    <a:masterClrMapping/>
  </p:clrMapOvr>
  <p:transition spd="slow" advTm="2000">
    <p:cover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C07A-730B-4BD5-910B-545DCD7BC731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CACD-2861-4E42-AA65-4B6FB56F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74118"/>
      </p:ext>
    </p:extLst>
  </p:cSld>
  <p:clrMapOvr>
    <a:masterClrMapping/>
  </p:clrMapOvr>
  <p:transition spd="slow" advTm="2000">
    <p:cover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C07A-730B-4BD5-910B-545DCD7BC731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CACD-2861-4E42-AA65-4B6FB56F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10455"/>
      </p:ext>
    </p:extLst>
  </p:cSld>
  <p:clrMapOvr>
    <a:masterClrMapping/>
  </p:clrMapOvr>
  <p:transition spd="slow" advTm="2000">
    <p:cover dir="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"/>
          <p:cNvSpPr/>
          <p:nvPr userDrawn="1"/>
        </p:nvSpPr>
        <p:spPr>
          <a:xfrm>
            <a:off x="9427" y="0"/>
            <a:ext cx="12192000" cy="6868347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/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Rounded Rectangle 21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550107" y="1155206"/>
            <a:ext cx="1504143" cy="1504143"/>
          </a:xfrm>
          <a:prstGeom prst="donu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Put your image here</a:t>
            </a: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4195701" y="2813063"/>
            <a:ext cx="1504143" cy="1504143"/>
          </a:xfrm>
          <a:prstGeom prst="donu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Put your image here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550107" y="4373877"/>
            <a:ext cx="1504143" cy="1504143"/>
          </a:xfrm>
          <a:prstGeom prst="donu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Put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558620495"/>
      </p:ext>
    </p:extLst>
  </p:cSld>
  <p:clrMapOvr>
    <a:masterClrMapping/>
  </p:clrMapOvr>
  <p:transition spd="slow" advTm="2000">
    <p:cover dir="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"/>
          <p:cNvSpPr/>
          <p:nvPr userDrawn="1"/>
        </p:nvSpPr>
        <p:spPr>
          <a:xfrm>
            <a:off x="0" y="0"/>
            <a:ext cx="12192000" cy="6868347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/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Rounded Rectangle 21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550108" y="1163704"/>
            <a:ext cx="1504143" cy="1504143"/>
          </a:xfrm>
          <a:prstGeom prst="donu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Put your image here</a:t>
            </a: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4195701" y="2764541"/>
            <a:ext cx="1504143" cy="1504143"/>
          </a:xfrm>
          <a:prstGeom prst="donu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Put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789890046"/>
      </p:ext>
    </p:extLst>
  </p:cSld>
  <p:clrMapOvr>
    <a:masterClrMapping/>
  </p:clrMapOvr>
  <p:transition spd="slow" advTm="2000">
    <p:cover dir="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1"/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8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39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40" name="Rounded Rectangle 39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919183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321158003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2"/>
          <p:cNvSpPr/>
          <p:nvPr userDrawn="1"/>
        </p:nvSpPr>
        <p:spPr>
          <a:xfrm>
            <a:off x="9427" y="0"/>
            <a:ext cx="12192000" cy="6868347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157315" y="60077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045588" y="60077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933861" y="60077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822134" y="60077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045588" y="248904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9822134" y="248904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7933861" y="437731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822134" y="437731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933861" y="2489044"/>
            <a:ext cx="1828799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380769" y="60077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2269042" y="60077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4157084" y="248904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2268811" y="248904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6045473" y="437731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25" hasCustomPrompt="1"/>
          </p:nvPr>
        </p:nvSpPr>
        <p:spPr>
          <a:xfrm>
            <a:off x="4156969" y="437731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380769" y="248904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27" hasCustomPrompt="1"/>
          </p:nvPr>
        </p:nvSpPr>
        <p:spPr>
          <a:xfrm>
            <a:off x="2268811" y="437731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380769" y="437731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844266936"/>
      </p:ext>
    </p:extLst>
  </p:cSld>
  <p:clrMapOvr>
    <a:masterClrMapping/>
  </p:clrMapOvr>
  <p:transition spd="slow" advTm="2000">
    <p:cover dir="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763406" y="1913999"/>
            <a:ext cx="5239701" cy="4122215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6139500" y="1913999"/>
            <a:ext cx="5239701" cy="4122215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grpSp>
        <p:nvGrpSpPr>
          <p:cNvPr id="13" name="Group 12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1"/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1132569" y="942857"/>
            <a:ext cx="466095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709448517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grpSp>
        <p:nvGrpSpPr>
          <p:cNvPr id="13" name="Group 12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1"/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1132569" y="942857"/>
            <a:ext cx="919183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6352358" y="1896743"/>
            <a:ext cx="5239701" cy="4122215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25" hasCustomPrompt="1"/>
          </p:nvPr>
        </p:nvSpPr>
        <p:spPr>
          <a:xfrm>
            <a:off x="607313" y="1896744"/>
            <a:ext cx="5605346" cy="19939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607312" y="4042314"/>
            <a:ext cx="1828800" cy="197664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2495585" y="4042314"/>
            <a:ext cx="1828800" cy="197664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383858" y="4042314"/>
            <a:ext cx="1828800" cy="197664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730770688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grpSp>
        <p:nvGrpSpPr>
          <p:cNvPr id="13" name="Group 12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1"/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1132569" y="942857"/>
            <a:ext cx="919183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772350" y="1936700"/>
            <a:ext cx="2553493" cy="4122215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3463048" y="1936700"/>
            <a:ext cx="2553493" cy="4122215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27" hasCustomPrompt="1"/>
          </p:nvPr>
        </p:nvSpPr>
        <p:spPr>
          <a:xfrm>
            <a:off x="6143950" y="1936700"/>
            <a:ext cx="2553493" cy="4122215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8811194" y="1936700"/>
            <a:ext cx="2553493" cy="4122215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4189351679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grpSp>
        <p:nvGrpSpPr>
          <p:cNvPr id="13" name="Group 12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1"/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1132569" y="942857"/>
            <a:ext cx="919183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29" hasCustomPrompt="1"/>
          </p:nvPr>
        </p:nvSpPr>
        <p:spPr>
          <a:xfrm>
            <a:off x="767399" y="1936700"/>
            <a:ext cx="5239701" cy="197664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5" name="Picture Placeholder 2"/>
          <p:cNvSpPr>
            <a:spLocks noGrp="1"/>
          </p:cNvSpPr>
          <p:nvPr>
            <p:ph type="pic" sz="quarter" idx="30" hasCustomPrompt="1"/>
          </p:nvPr>
        </p:nvSpPr>
        <p:spPr>
          <a:xfrm>
            <a:off x="767399" y="4042314"/>
            <a:ext cx="2548756" cy="197664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31" hasCustomPrompt="1"/>
          </p:nvPr>
        </p:nvSpPr>
        <p:spPr>
          <a:xfrm>
            <a:off x="3463048" y="4042314"/>
            <a:ext cx="2548756" cy="197664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32" hasCustomPrompt="1"/>
          </p:nvPr>
        </p:nvSpPr>
        <p:spPr>
          <a:xfrm>
            <a:off x="6126187" y="1936700"/>
            <a:ext cx="2548756" cy="197664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8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134967" y="4042313"/>
            <a:ext cx="2548756" cy="197664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34" hasCustomPrompt="1"/>
          </p:nvPr>
        </p:nvSpPr>
        <p:spPr>
          <a:xfrm>
            <a:off x="8821160" y="4042313"/>
            <a:ext cx="2548756" cy="197664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0" name="Picture Placeholder 2"/>
          <p:cNvSpPr>
            <a:spLocks noGrp="1"/>
          </p:cNvSpPr>
          <p:nvPr>
            <p:ph type="pic" sz="quarter" idx="35" hasCustomPrompt="1"/>
          </p:nvPr>
        </p:nvSpPr>
        <p:spPr>
          <a:xfrm>
            <a:off x="8811377" y="1936700"/>
            <a:ext cx="2548756" cy="197664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773509593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C07A-730B-4BD5-910B-545DCD7BC731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CACD-2861-4E42-AA65-4B6FB56F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786213"/>
      </p:ext>
    </p:extLst>
  </p:cSld>
  <p:clrMapOvr>
    <a:masterClrMapping/>
  </p:clrMapOvr>
  <p:transition spd="slow" advTm="2000">
    <p:cover dir="d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"/>
          <p:cNvSpPr/>
          <p:nvPr userDrawn="1"/>
        </p:nvSpPr>
        <p:spPr>
          <a:xfrm>
            <a:off x="0" y="0"/>
            <a:ext cx="12192000" cy="6868347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4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5" name="Rounded Rectangle 14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1132569" y="942857"/>
            <a:ext cx="919183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3326287" y="4287560"/>
            <a:ext cx="2093976" cy="3721608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8100" dir="2700000" sx="89000" sy="89000" algn="tl" rotWithShape="0">
              <a:prstClr val="black">
                <a:alpha val="14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5129648" y="3182081"/>
            <a:ext cx="2093976" cy="3721608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8100" dir="2700000" sx="89000" sy="89000" algn="tl" rotWithShape="0">
              <a:prstClr val="black">
                <a:alpha val="14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8724451" y="942857"/>
            <a:ext cx="2093976" cy="3721608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8100" dir="2700000" sx="89000" sy="89000" algn="tl" rotWithShape="0">
              <a:prstClr val="black">
                <a:alpha val="14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10514239" y="-235160"/>
            <a:ext cx="2093976" cy="3721608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8100" dir="2700000" sx="89000" sy="89000" algn="tl" rotWithShape="0">
              <a:prstClr val="black">
                <a:alpha val="14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016275" y="1791063"/>
            <a:ext cx="1901952" cy="3931920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8100" dir="2700000" sx="89000" sy="89000" algn="tl" rotWithShape="0">
              <a:prstClr val="black">
                <a:alpha val="14000"/>
              </a:prstClr>
            </a:outerShdw>
          </a:effectLst>
          <a:scene3d>
            <a:camera prst="orthographicFront">
              <a:rot lat="2400000" lon="2400000" rev="3630000"/>
            </a:camera>
            <a:lightRig rig="threePt" dir="t"/>
          </a:scene3d>
          <a:sp3d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69714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 xmlns="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1"/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8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39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40" name="Rounded Rectangle 39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919183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532881" y="2418930"/>
            <a:ext cx="1755775" cy="3107216"/>
          </a:xfr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554532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1"/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9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40" name="Rounded Rectangle 39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919183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sp>
        <p:nvSpPr>
          <p:cNvPr id="25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919118" y="2600562"/>
            <a:ext cx="1672284" cy="2967716"/>
          </a:xfrm>
          <a:custGeom>
            <a:avLst/>
            <a:gdLst>
              <a:gd name="connsiteX0" fmla="*/ 0 w 1672284"/>
              <a:gd name="connsiteY0" fmla="*/ 0 h 2967716"/>
              <a:gd name="connsiteX1" fmla="*/ 1672284 w 1672284"/>
              <a:gd name="connsiteY1" fmla="*/ 0 h 2967716"/>
              <a:gd name="connsiteX2" fmla="*/ 1672284 w 1672284"/>
              <a:gd name="connsiteY2" fmla="*/ 2967716 h 2967716"/>
              <a:gd name="connsiteX3" fmla="*/ 0 w 1672284"/>
              <a:gd name="connsiteY3" fmla="*/ 2967716 h 2967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2284" h="2967716">
                <a:moveTo>
                  <a:pt x="0" y="0"/>
                </a:moveTo>
                <a:lnTo>
                  <a:pt x="1672284" y="0"/>
                </a:lnTo>
                <a:lnTo>
                  <a:pt x="1672284" y="2967716"/>
                </a:lnTo>
                <a:lnTo>
                  <a:pt x="0" y="2967716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8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6600599" y="2600562"/>
            <a:ext cx="1672284" cy="2967716"/>
          </a:xfrm>
          <a:custGeom>
            <a:avLst/>
            <a:gdLst>
              <a:gd name="connsiteX0" fmla="*/ 0 w 1672284"/>
              <a:gd name="connsiteY0" fmla="*/ 0 h 2967716"/>
              <a:gd name="connsiteX1" fmla="*/ 1672284 w 1672284"/>
              <a:gd name="connsiteY1" fmla="*/ 0 h 2967716"/>
              <a:gd name="connsiteX2" fmla="*/ 1672284 w 1672284"/>
              <a:gd name="connsiteY2" fmla="*/ 2967716 h 2967716"/>
              <a:gd name="connsiteX3" fmla="*/ 0 w 1672284"/>
              <a:gd name="connsiteY3" fmla="*/ 2967716 h 2967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2284" h="2967716">
                <a:moveTo>
                  <a:pt x="0" y="0"/>
                </a:moveTo>
                <a:lnTo>
                  <a:pt x="1672284" y="0"/>
                </a:lnTo>
                <a:lnTo>
                  <a:pt x="1672284" y="2967716"/>
                </a:lnTo>
                <a:lnTo>
                  <a:pt x="0" y="2967716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134187" y="2248886"/>
            <a:ext cx="1923627" cy="3413760"/>
          </a:xfrm>
          <a:custGeom>
            <a:avLst/>
            <a:gdLst>
              <a:gd name="connsiteX0" fmla="*/ 0 w 1923627"/>
              <a:gd name="connsiteY0" fmla="*/ 0 h 3413760"/>
              <a:gd name="connsiteX1" fmla="*/ 1923627 w 1923627"/>
              <a:gd name="connsiteY1" fmla="*/ 0 h 3413760"/>
              <a:gd name="connsiteX2" fmla="*/ 1923627 w 1923627"/>
              <a:gd name="connsiteY2" fmla="*/ 3413760 h 3413760"/>
              <a:gd name="connsiteX3" fmla="*/ 0 w 1923627"/>
              <a:gd name="connsiteY3" fmla="*/ 3413760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3627" h="3413760">
                <a:moveTo>
                  <a:pt x="0" y="0"/>
                </a:moveTo>
                <a:lnTo>
                  <a:pt x="1923627" y="0"/>
                </a:lnTo>
                <a:lnTo>
                  <a:pt x="1923627" y="3413760"/>
                </a:lnTo>
                <a:lnTo>
                  <a:pt x="0" y="3413760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19924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1"/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8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39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40" name="Rounded Rectangle 39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919183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sp>
        <p:nvSpPr>
          <p:cNvPr id="30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314025" y="2204778"/>
            <a:ext cx="1923627" cy="3413760"/>
          </a:xfrm>
          <a:custGeom>
            <a:avLst/>
            <a:gdLst>
              <a:gd name="connsiteX0" fmla="*/ 0 w 1923627"/>
              <a:gd name="connsiteY0" fmla="*/ 0 h 3413760"/>
              <a:gd name="connsiteX1" fmla="*/ 1923627 w 1923627"/>
              <a:gd name="connsiteY1" fmla="*/ 0 h 3413760"/>
              <a:gd name="connsiteX2" fmla="*/ 1923627 w 1923627"/>
              <a:gd name="connsiteY2" fmla="*/ 3413760 h 3413760"/>
              <a:gd name="connsiteX3" fmla="*/ 0 w 1923627"/>
              <a:gd name="connsiteY3" fmla="*/ 3413760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3627" h="3413760">
                <a:moveTo>
                  <a:pt x="0" y="0"/>
                </a:moveTo>
                <a:lnTo>
                  <a:pt x="1923627" y="0"/>
                </a:lnTo>
                <a:lnTo>
                  <a:pt x="1923627" y="3413760"/>
                </a:lnTo>
                <a:lnTo>
                  <a:pt x="0" y="3413760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3536972" y="2204778"/>
            <a:ext cx="1923627" cy="3413760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744153966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1"/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8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39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40" name="Rounded Rectangle 39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919183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sp>
        <p:nvSpPr>
          <p:cNvPr id="25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747991" y="2194267"/>
            <a:ext cx="1923627" cy="3413760"/>
          </a:xfrm>
          <a:custGeom>
            <a:avLst/>
            <a:gdLst>
              <a:gd name="connsiteX0" fmla="*/ 0 w 1923627"/>
              <a:gd name="connsiteY0" fmla="*/ 0 h 3413760"/>
              <a:gd name="connsiteX1" fmla="*/ 1923627 w 1923627"/>
              <a:gd name="connsiteY1" fmla="*/ 0 h 3413760"/>
              <a:gd name="connsiteX2" fmla="*/ 1923627 w 1923627"/>
              <a:gd name="connsiteY2" fmla="*/ 3413760 h 3413760"/>
              <a:gd name="connsiteX3" fmla="*/ 0 w 1923627"/>
              <a:gd name="connsiteY3" fmla="*/ 3413760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3627" h="3413760">
                <a:moveTo>
                  <a:pt x="0" y="0"/>
                </a:moveTo>
                <a:lnTo>
                  <a:pt x="1923627" y="0"/>
                </a:lnTo>
                <a:lnTo>
                  <a:pt x="1923627" y="3413760"/>
                </a:lnTo>
                <a:lnTo>
                  <a:pt x="0" y="3413760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2878636" y="2194267"/>
            <a:ext cx="1923627" cy="3413760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5009281" y="2194267"/>
            <a:ext cx="1923627" cy="3413760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869745624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1"/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9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40" name="Rounded Rectangle 39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919183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sp>
        <p:nvSpPr>
          <p:cNvPr id="30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3364249" y="2579857"/>
            <a:ext cx="1632511" cy="2897131"/>
          </a:xfrm>
          <a:custGeom>
            <a:avLst/>
            <a:gdLst>
              <a:gd name="connsiteX0" fmla="*/ 0 w 1632511"/>
              <a:gd name="connsiteY0" fmla="*/ 0 h 2897131"/>
              <a:gd name="connsiteX1" fmla="*/ 1632511 w 1632511"/>
              <a:gd name="connsiteY1" fmla="*/ 0 h 2897131"/>
              <a:gd name="connsiteX2" fmla="*/ 1632511 w 1632511"/>
              <a:gd name="connsiteY2" fmla="*/ 2897131 h 2897131"/>
              <a:gd name="connsiteX3" fmla="*/ 0 w 1632511"/>
              <a:gd name="connsiteY3" fmla="*/ 2897131 h 2897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2511" h="2897131">
                <a:moveTo>
                  <a:pt x="0" y="0"/>
                </a:moveTo>
                <a:lnTo>
                  <a:pt x="1632511" y="0"/>
                </a:lnTo>
                <a:lnTo>
                  <a:pt x="1632511" y="2897131"/>
                </a:lnTo>
                <a:lnTo>
                  <a:pt x="0" y="2897131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7212686" y="2579857"/>
            <a:ext cx="1632511" cy="2897131"/>
          </a:xfrm>
          <a:custGeom>
            <a:avLst/>
            <a:gdLst>
              <a:gd name="connsiteX0" fmla="*/ 0 w 1632511"/>
              <a:gd name="connsiteY0" fmla="*/ 0 h 2897131"/>
              <a:gd name="connsiteX1" fmla="*/ 1632511 w 1632511"/>
              <a:gd name="connsiteY1" fmla="*/ 0 h 2897131"/>
              <a:gd name="connsiteX2" fmla="*/ 1632511 w 1632511"/>
              <a:gd name="connsiteY2" fmla="*/ 2897131 h 2897131"/>
              <a:gd name="connsiteX3" fmla="*/ 0 w 1632511"/>
              <a:gd name="connsiteY3" fmla="*/ 2897131 h 2897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2511" h="2897131">
                <a:moveTo>
                  <a:pt x="0" y="0"/>
                </a:moveTo>
                <a:lnTo>
                  <a:pt x="1632511" y="0"/>
                </a:lnTo>
                <a:lnTo>
                  <a:pt x="1632511" y="2897131"/>
                </a:lnTo>
                <a:lnTo>
                  <a:pt x="0" y="2897131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153435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ch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3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4" name="Rounded Rectangle 13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919183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3763248" y="3088577"/>
            <a:ext cx="1271780" cy="1582037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198536" y="3088577"/>
            <a:ext cx="1271780" cy="1582037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417303" y="3009475"/>
            <a:ext cx="1398958" cy="1740241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4165262818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 Mockup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3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4" name="Rounded Rectangle 13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919183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-876957" y="2093530"/>
            <a:ext cx="5070075" cy="2870272"/>
          </a:xfrm>
          <a:custGeom>
            <a:avLst/>
            <a:gdLst>
              <a:gd name="connsiteX0" fmla="*/ 0 w 5070075"/>
              <a:gd name="connsiteY0" fmla="*/ 0 h 2849779"/>
              <a:gd name="connsiteX1" fmla="*/ 5070075 w 5070075"/>
              <a:gd name="connsiteY1" fmla="*/ 0 h 2849779"/>
              <a:gd name="connsiteX2" fmla="*/ 5070075 w 5070075"/>
              <a:gd name="connsiteY2" fmla="*/ 2849779 h 2849779"/>
              <a:gd name="connsiteX3" fmla="*/ 0 w 5070075"/>
              <a:gd name="connsiteY3" fmla="*/ 2849779 h 284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0075" h="2849779">
                <a:moveTo>
                  <a:pt x="0" y="0"/>
                </a:moveTo>
                <a:lnTo>
                  <a:pt x="5070075" y="0"/>
                </a:lnTo>
                <a:lnTo>
                  <a:pt x="5070075" y="2849779"/>
                </a:lnTo>
                <a:lnTo>
                  <a:pt x="0" y="2849779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461883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 Mockup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3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4" name="Rounded Rectangle 13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919183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542643" y="1988755"/>
            <a:ext cx="5070075" cy="2870272"/>
          </a:xfrm>
          <a:custGeom>
            <a:avLst/>
            <a:gdLst>
              <a:gd name="connsiteX0" fmla="*/ 0 w 5070075"/>
              <a:gd name="connsiteY0" fmla="*/ 0 h 2849779"/>
              <a:gd name="connsiteX1" fmla="*/ 5070075 w 5070075"/>
              <a:gd name="connsiteY1" fmla="*/ 0 h 2849779"/>
              <a:gd name="connsiteX2" fmla="*/ 5070075 w 5070075"/>
              <a:gd name="connsiteY2" fmla="*/ 2849779 h 2849779"/>
              <a:gd name="connsiteX3" fmla="*/ 0 w 5070075"/>
              <a:gd name="connsiteY3" fmla="*/ 2849779 h 284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0075" h="2849779">
                <a:moveTo>
                  <a:pt x="0" y="0"/>
                </a:moveTo>
                <a:lnTo>
                  <a:pt x="5070075" y="0"/>
                </a:lnTo>
                <a:lnTo>
                  <a:pt x="5070075" y="2849779"/>
                </a:lnTo>
                <a:lnTo>
                  <a:pt x="0" y="2849779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53723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3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4" name="Rounded Rectangle 13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919183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8496728" y="1857127"/>
            <a:ext cx="2929281" cy="3898603"/>
          </a:xfrm>
          <a:custGeom>
            <a:avLst/>
            <a:gdLst>
              <a:gd name="connsiteX0" fmla="*/ 0 w 2929281"/>
              <a:gd name="connsiteY0" fmla="*/ 0 h 3898603"/>
              <a:gd name="connsiteX1" fmla="*/ 2929281 w 2929281"/>
              <a:gd name="connsiteY1" fmla="*/ 0 h 3898603"/>
              <a:gd name="connsiteX2" fmla="*/ 2929281 w 2929281"/>
              <a:gd name="connsiteY2" fmla="*/ 3898603 h 3898603"/>
              <a:gd name="connsiteX3" fmla="*/ 0 w 2929281"/>
              <a:gd name="connsiteY3" fmla="*/ 3898603 h 3898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9281" h="3898603">
                <a:moveTo>
                  <a:pt x="0" y="0"/>
                </a:moveTo>
                <a:lnTo>
                  <a:pt x="2929281" y="0"/>
                </a:lnTo>
                <a:lnTo>
                  <a:pt x="2929281" y="3898603"/>
                </a:lnTo>
                <a:lnTo>
                  <a:pt x="0" y="3898603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6267904" y="2180516"/>
            <a:ext cx="2929281" cy="3898603"/>
          </a:xfrm>
          <a:custGeom>
            <a:avLst/>
            <a:gdLst>
              <a:gd name="connsiteX0" fmla="*/ 0 w 2929281"/>
              <a:gd name="connsiteY0" fmla="*/ 0 h 3898603"/>
              <a:gd name="connsiteX1" fmla="*/ 2929281 w 2929281"/>
              <a:gd name="connsiteY1" fmla="*/ 0 h 3898603"/>
              <a:gd name="connsiteX2" fmla="*/ 2929281 w 2929281"/>
              <a:gd name="connsiteY2" fmla="*/ 3898603 h 3898603"/>
              <a:gd name="connsiteX3" fmla="*/ 0 w 2929281"/>
              <a:gd name="connsiteY3" fmla="*/ 3898603 h 3898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9281" h="3898603">
                <a:moveTo>
                  <a:pt x="0" y="0"/>
                </a:moveTo>
                <a:lnTo>
                  <a:pt x="2929281" y="0"/>
                </a:lnTo>
                <a:lnTo>
                  <a:pt x="2929281" y="3898603"/>
                </a:lnTo>
                <a:lnTo>
                  <a:pt x="0" y="3898603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1948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C07A-730B-4BD5-910B-545DCD7BC731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CACD-2861-4E42-AA65-4B6FB56F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285891"/>
      </p:ext>
    </p:extLst>
  </p:cSld>
  <p:clrMapOvr>
    <a:masterClrMapping/>
  </p:clrMapOvr>
  <p:transition spd="slow" advTm="2000">
    <p:cover dir="d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3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4" name="Rounded Rectangle 13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919183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46803" y="2049724"/>
            <a:ext cx="5067049" cy="3166953"/>
          </a:xfrm>
          <a:custGeom>
            <a:avLst/>
            <a:gdLst>
              <a:gd name="connsiteX0" fmla="*/ 0 w 5067049"/>
              <a:gd name="connsiteY0" fmla="*/ 0 h 3166953"/>
              <a:gd name="connsiteX1" fmla="*/ 5067049 w 5067049"/>
              <a:gd name="connsiteY1" fmla="*/ 0 h 3166953"/>
              <a:gd name="connsiteX2" fmla="*/ 5067049 w 5067049"/>
              <a:gd name="connsiteY2" fmla="*/ 3166953 h 3166953"/>
              <a:gd name="connsiteX3" fmla="*/ 0 w 5067049"/>
              <a:gd name="connsiteY3" fmla="*/ 3166953 h 316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7049" h="3166953">
                <a:moveTo>
                  <a:pt x="0" y="0"/>
                </a:moveTo>
                <a:lnTo>
                  <a:pt x="5067049" y="0"/>
                </a:lnTo>
                <a:lnTo>
                  <a:pt x="5067049" y="3166953"/>
                </a:lnTo>
                <a:lnTo>
                  <a:pt x="0" y="3166953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79405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027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904371"/>
            <a:ext cx="543560" cy="38331"/>
            <a:chOff x="3244850" y="3002280"/>
            <a:chExt cx="1752600" cy="152400"/>
          </a:xfrm>
          <a:solidFill>
            <a:schemeClr val="accent3"/>
          </a:solidFill>
        </p:grpSpPr>
        <p:sp>
          <p:nvSpPr>
            <p:cNvPr id="6" name="Rectangle 5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15340" y="687548"/>
            <a:ext cx="10538460" cy="508179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sz="36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838200" y="417563"/>
            <a:ext cx="10515600" cy="1523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 cap="all" spc="250" baseline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100" cap="all" spc="250" baseline="0">
                <a:solidFill>
                  <a:schemeClr val="accent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>
              <a:buNone/>
              <a:defRPr sz="1100" cap="all" spc="250" baseline="0">
                <a:solidFill>
                  <a:schemeClr val="accent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>
              <a:buNone/>
              <a:defRPr sz="1100" cap="all" spc="250" baseline="0">
                <a:solidFill>
                  <a:schemeClr val="accent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>
              <a:buNone/>
              <a:defRPr sz="1100" cap="all" spc="250" baseline="0">
                <a:solidFill>
                  <a:schemeClr val="accent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1"/>
          </p:nvPr>
        </p:nvSpPr>
        <p:spPr>
          <a:xfrm>
            <a:off x="838200" y="1251718"/>
            <a:ext cx="10515600" cy="2123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cap="none" spc="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100" cap="all" spc="250" baseline="0">
                <a:solidFill>
                  <a:schemeClr val="accent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>
              <a:buNone/>
              <a:defRPr sz="1100" cap="all" spc="250" baseline="0">
                <a:solidFill>
                  <a:schemeClr val="accent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>
              <a:buNone/>
              <a:defRPr sz="1100" cap="all" spc="250" baseline="0">
                <a:solidFill>
                  <a:schemeClr val="accent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>
              <a:buNone/>
              <a:defRPr sz="1100" cap="all" spc="250" baseline="0">
                <a:solidFill>
                  <a:schemeClr val="accent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Oval 13"/>
          <p:cNvSpPr/>
          <p:nvPr userDrawn="1"/>
        </p:nvSpPr>
        <p:spPr>
          <a:xfrm>
            <a:off x="11609547" y="400050"/>
            <a:ext cx="339725" cy="33972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638914" y="479425"/>
            <a:ext cx="26987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BD8018E6-5008-4D09-8834-2943DEA75A3D}" type="slidenum">
              <a:rPr lang="en-US" sz="1100" b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b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447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 xmlns="">
        <p15:guide id="1" pos="1056">
          <p15:clr>
            <a:srgbClr val="FBAE40"/>
          </p15:clr>
        </p15:guide>
        <p15:guide id="2" pos="14304">
          <p15:clr>
            <a:srgbClr val="FBAE40"/>
          </p15:clr>
        </p15:guide>
        <p15:guide id="3" orient="horz" pos="7920">
          <p15:clr>
            <a:srgbClr val="FBAE40"/>
          </p15:clr>
        </p15:guide>
        <p15:guide id="4" orient="horz" pos="504">
          <p15:clr>
            <a:srgbClr val="FBAE40"/>
          </p15:clr>
        </p15:guide>
        <p15:guide id="5" orient="horz" pos="2304">
          <p15:clr>
            <a:srgbClr val="FBAE40"/>
          </p15:clr>
        </p15:guide>
        <p15:guide id="6" pos="2208">
          <p15:clr>
            <a:srgbClr val="FBAE40"/>
          </p15:clr>
        </p15:guide>
        <p15:guide id="7" pos="1315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824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 xmlns="">
        <p15:guide id="1" pos="1056">
          <p15:clr>
            <a:srgbClr val="FBAE40"/>
          </p15:clr>
        </p15:guide>
        <p15:guide id="2" pos="14304">
          <p15:clr>
            <a:srgbClr val="FBAE40"/>
          </p15:clr>
        </p15:guide>
        <p15:guide id="3" orient="horz" pos="7920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C07A-730B-4BD5-910B-545DCD7BC731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CACD-2861-4E42-AA65-4B6FB56F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260847"/>
      </p:ext>
    </p:extLst>
  </p:cSld>
  <p:clrMapOvr>
    <a:masterClrMapping/>
  </p:clrMapOvr>
  <p:transition spd="slow" advTm="2000">
    <p:cover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C07A-730B-4BD5-910B-545DCD7BC731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CACD-2861-4E42-AA65-4B6FB56F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684676"/>
      </p:ext>
    </p:extLst>
  </p:cSld>
  <p:clrMapOvr>
    <a:masterClrMapping/>
  </p:clrMapOvr>
  <p:transition spd="slow" advTm="2000">
    <p:cover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C07A-730B-4BD5-910B-545DCD7BC731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CACD-2861-4E42-AA65-4B6FB56F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295023"/>
      </p:ext>
    </p:extLst>
  </p:cSld>
  <p:clrMapOvr>
    <a:masterClrMapping/>
  </p:clrMapOvr>
  <p:transition spd="slow" advTm="2000">
    <p:cover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C07A-730B-4BD5-910B-545DCD7BC731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CACD-2861-4E42-AA65-4B6FB56F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56007"/>
      </p:ext>
    </p:extLst>
  </p:cSld>
  <p:clrMapOvr>
    <a:masterClrMapping/>
  </p:clrMapOvr>
  <p:transition spd="slow" advTm="2000">
    <p:cover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C07A-730B-4BD5-910B-545DCD7BC731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CACD-2861-4E42-AA65-4B6FB56F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0464"/>
      </p:ext>
    </p:extLst>
  </p:cSld>
  <p:clrMapOvr>
    <a:masterClrMapping/>
  </p:clrMapOvr>
  <p:transition spd="slow" advTm="2000">
    <p:cover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FC07A-730B-4BD5-910B-545DCD7BC731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5CACD-2861-4E42-AA65-4B6FB56F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378744"/>
      </p:ext>
    </p:extLst>
  </p:cSld>
  <p:clrMapOvr>
    <a:masterClrMapping/>
  </p:clrMapOvr>
  <p:transition spd="slow" advTm="2000">
    <p:cover dir="d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FC07A-730B-4BD5-910B-545DCD7BC731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5CACD-2861-4E42-AA65-4B6FB56F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29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  <p:sldLayoutId id="2147483671" r:id="rId13"/>
    <p:sldLayoutId id="2147483679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91" r:id="rId20"/>
    <p:sldLayoutId id="2147483699" r:id="rId21"/>
    <p:sldLayoutId id="2147483700" r:id="rId22"/>
    <p:sldLayoutId id="2147483701" r:id="rId23"/>
    <p:sldLayoutId id="2147483702" r:id="rId24"/>
    <p:sldLayoutId id="2147483703" r:id="rId25"/>
    <p:sldLayoutId id="2147483693" r:id="rId26"/>
    <p:sldLayoutId id="2147483709" r:id="rId27"/>
    <p:sldLayoutId id="2147483710" r:id="rId28"/>
    <p:sldLayoutId id="2147483711" r:id="rId29"/>
    <p:sldLayoutId id="2147483712" r:id="rId30"/>
    <p:sldLayoutId id="2147483720" r:id="rId31"/>
    <p:sldLayoutId id="2147483723" r:id="rId32"/>
    <p:sldLayoutId id="2147483724" r:id="rId33"/>
  </p:sldLayoutIdLst>
  <p:transition spd="slow" advTm="2000">
    <p:cover dir="d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jpeg"/><Relationship Id="rId7" Type="http://schemas.openxmlformats.org/officeDocument/2006/relationships/image" Target="../media/image50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9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9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2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0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1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17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2.jpeg"/><Relationship Id="rId4" Type="http://schemas.openxmlformats.org/officeDocument/2006/relationships/image" Target="../media/image121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화면 기록 2023-01-12 오후 3.37.53">
            <a:hlinkClick r:id="" action="ppaction://media"/>
            <a:extLst>
              <a:ext uri="{FF2B5EF4-FFF2-40B4-BE49-F238E27FC236}">
                <a16:creationId xmlns:a16="http://schemas.microsoft.com/office/drawing/2014/main" xmlns="" id="{B2F13ABE-0A78-62C5-85BD-015B89E413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19155"/>
          <a:stretch/>
        </p:blipFill>
        <p:spPr>
          <a:xfrm>
            <a:off x="0" y="2751138"/>
            <a:ext cx="12192000" cy="109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93629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 idx="4294967295"/>
          </p:nvPr>
        </p:nvSpPr>
        <p:spPr>
          <a:xfrm>
            <a:off x="2135560" y="476672"/>
            <a:ext cx="8402376" cy="50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ko-KR" sz="3600" b="1" strike="noStrike" spc="-1" dirty="0">
                <a:solidFill>
                  <a:schemeClr val="accent1"/>
                </a:solidFill>
                <a:latin typeface="Open Sans"/>
                <a:ea typeface="Open Sans"/>
              </a:rPr>
              <a:t>꾸준히 늘어나는 공공도서관 시각화</a:t>
            </a:r>
            <a:endParaRPr lang="en-US" sz="3600" b="0" strike="noStrike" spc="-1" dirty="0">
              <a:solidFill>
                <a:srgbClr val="656D78"/>
              </a:solidFill>
              <a:latin typeface="Calibri"/>
            </a:endParaRPr>
          </a:p>
        </p:txBody>
      </p:sp>
      <p:pic>
        <p:nvPicPr>
          <p:cNvPr id="3076" name="Picture 4" descr="C:\workspace\jupyter_note\team project\images\ppt 그래프모음\전국 공공도서관개수 추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63552" y="1386380"/>
            <a:ext cx="7704856" cy="538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84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p15="http://schemas.microsoft.com/office/powerpoint/2012/main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workspace\jupyter_note\Hwang_3jo_team_final\hsgdata\newtot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328" y="332656"/>
            <a:ext cx="12239234" cy="612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26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:p15="http://schemas.microsoft.com/office/powerpoint/2012/main" xmlns="">
      <p:transition advTm="2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y\Desktop\보고서그림\도서정가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3442"/>
            <a:ext cx="5886010" cy="125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y\Desktop\보고서그림\제목 없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0644" y="15336"/>
            <a:ext cx="6282987" cy="1166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y\Desktop\보고서그림\30eb92941ea68a007abf13ef593176aff43ad912ad8dd55b04db6a64cddaf76d.gif"/>
          <p:cNvPicPr>
            <a:picLocks noChangeAspect="1" noChangeArrowheads="1" noCrop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39672" y="2132856"/>
            <a:ext cx="2952328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workspace\jupyter_note\team project\images\도서정가제시행기점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360" y="6269760"/>
            <a:ext cx="10059406" cy="36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workspace\jupyter_note\Hwang_3jo_team_final\hsgdata\yes24vsbookstor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978" y="1484784"/>
            <a:ext cx="9411398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56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:p15="http://schemas.microsoft.com/office/powerpoint/2012/main"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workspace\jupyter_note\team project\images\ppt 그래프모음\Yes24_a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59496" y="0"/>
            <a:ext cx="8856985" cy="673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02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:p15="http://schemas.microsoft.com/office/powerpoint/2012/main" xmlns="">
      <p:transition advTm="2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icture 2" descr="C:\workspace\jupyter_note\team project\images\yes24source.PNG"/>
          <p:cNvPicPr/>
          <p:nvPr/>
        </p:nvPicPr>
        <p:blipFill>
          <a:blip r:embed="rId2"/>
          <a:stretch/>
        </p:blipFill>
        <p:spPr>
          <a:xfrm>
            <a:off x="306360" y="2958840"/>
            <a:ext cx="5790960" cy="3464640"/>
          </a:xfrm>
          <a:prstGeom prst="rect">
            <a:avLst/>
          </a:prstGeom>
          <a:ln w="0">
            <a:noFill/>
          </a:ln>
        </p:spPr>
      </p:pic>
      <p:pic>
        <p:nvPicPr>
          <p:cNvPr id="195" name="Picture 3" descr="C:\workspace\jupyter_note\team project\images\yes24source2.PNG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67720" y="144360"/>
            <a:ext cx="5919120" cy="4022280"/>
          </a:xfrm>
          <a:prstGeom prst="rect">
            <a:avLst/>
          </a:prstGeom>
          <a:ln w="0">
            <a:noFill/>
          </a:ln>
        </p:spPr>
      </p:pic>
      <p:pic>
        <p:nvPicPr>
          <p:cNvPr id="196" name="Picture 4" descr="C:\workspace\jupyter_note\team project\images\yes4.PNG"/>
          <p:cNvPicPr/>
          <p:nvPr/>
        </p:nvPicPr>
        <p:blipFill>
          <a:blip r:embed="rId4"/>
          <a:stretch/>
        </p:blipFill>
        <p:spPr>
          <a:xfrm>
            <a:off x="319320" y="433080"/>
            <a:ext cx="5648040" cy="2381040"/>
          </a:xfrm>
          <a:prstGeom prst="rect">
            <a:avLst/>
          </a:prstGeom>
          <a:ln w="0">
            <a:noFill/>
          </a:ln>
        </p:spPr>
      </p:pic>
      <p:pic>
        <p:nvPicPr>
          <p:cNvPr id="197" name="Picture 5" descr="C:\workspace\jupyter_note\team project\images\yes5.PNG"/>
          <p:cNvPicPr/>
          <p:nvPr/>
        </p:nvPicPr>
        <p:blipFill>
          <a:blip r:embed="rId5"/>
          <a:stretch/>
        </p:blipFill>
        <p:spPr>
          <a:xfrm>
            <a:off x="6418440" y="4167000"/>
            <a:ext cx="4024800" cy="2645280"/>
          </a:xfrm>
          <a:prstGeom prst="rect">
            <a:avLst/>
          </a:prstGeom>
          <a:ln w="0">
            <a:noFill/>
          </a:ln>
        </p:spPr>
      </p:pic>
      <p:sp>
        <p:nvSpPr>
          <p:cNvPr id="198" name="직사각형 1"/>
          <p:cNvSpPr/>
          <p:nvPr/>
        </p:nvSpPr>
        <p:spPr>
          <a:xfrm>
            <a:off x="2470320" y="3440160"/>
            <a:ext cx="971640" cy="4096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99" name="직사각형 6"/>
          <p:cNvSpPr/>
          <p:nvPr/>
        </p:nvSpPr>
        <p:spPr>
          <a:xfrm>
            <a:off x="7194960" y="4167000"/>
            <a:ext cx="971640" cy="4096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00" name="직사각형 7"/>
          <p:cNvSpPr/>
          <p:nvPr/>
        </p:nvSpPr>
        <p:spPr>
          <a:xfrm>
            <a:off x="194040" y="5763240"/>
            <a:ext cx="4939200" cy="6602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01" name="Picture 6" descr="C:\workspace\JUPYTE~1\TEAMPR~1\images\574F0D~1.JPG"/>
          <p:cNvPicPr/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322600" y="4828320"/>
            <a:ext cx="1872000" cy="1869480"/>
          </a:xfrm>
          <a:prstGeom prst="rect">
            <a:avLst/>
          </a:prstGeom>
          <a:ln w="0">
            <a:noFill/>
          </a:ln>
        </p:spPr>
      </p:pic>
      <p:sp>
        <p:nvSpPr>
          <p:cNvPr id="10" name="직사각형 1"/>
          <p:cNvSpPr/>
          <p:nvPr/>
        </p:nvSpPr>
        <p:spPr>
          <a:xfrm>
            <a:off x="3424440" y="3440160"/>
            <a:ext cx="2167504" cy="4096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372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:p15="http://schemas.microsoft.com/office/powerpoint/2012/main" xmlns="">
      <p:transition advTm="2000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workspace\jupyter_note\team project\3조 ppt\images\outpu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343" y="450972"/>
            <a:ext cx="6552729" cy="623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workspace\jupyter_note\team project\3조 ppt\images\111111111111111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8088" y="404664"/>
            <a:ext cx="4651532" cy="249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workspace\jupyter_note\team project\3조 ppt\images\222222222222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60096" y="3097865"/>
            <a:ext cx="4821936" cy="355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구름 모양 설명선 3"/>
          <p:cNvSpPr/>
          <p:nvPr/>
        </p:nvSpPr>
        <p:spPr>
          <a:xfrm>
            <a:off x="8976320" y="3861048"/>
            <a:ext cx="2880320" cy="2376264"/>
          </a:xfrm>
          <a:prstGeom prst="cloudCallout">
            <a:avLst>
              <a:gd name="adj1" fmla="val -67695"/>
              <a:gd name="adj2" fmla="val 43059"/>
            </a:avLst>
          </a:prstGeom>
          <a:noFill/>
          <a:ln w="127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종가를 제외한 </a:t>
            </a:r>
            <a:r>
              <a:rPr lang="ko-KR" altLang="en-US" dirty="0" err="1" smtClean="0">
                <a:solidFill>
                  <a:schemeClr val="bg2">
                    <a:lumMod val="1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컬럼을</a:t>
            </a:r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제거하여 깔끔하게 </a:t>
            </a:r>
            <a:endParaRPr lang="en-US" altLang="ko-KR" dirty="0" smtClean="0">
              <a:solidFill>
                <a:schemeClr val="bg2">
                  <a:lumMod val="10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종가만 남김</a:t>
            </a:r>
            <a:endParaRPr lang="ko-KR" altLang="en-US" dirty="0">
              <a:solidFill>
                <a:schemeClr val="bg2">
                  <a:lumMod val="10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301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:p15="http://schemas.microsoft.com/office/powerpoint/2012/main" xmlns="">
      <p:transition advTm="2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workspace\jupyter_note\team project\3조 ppt\images\outpu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432" y="116632"/>
            <a:ext cx="10300632" cy="635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3" name="직선 화살표 연결선 3"/>
          <p:cNvCxnSpPr/>
          <p:nvPr/>
        </p:nvCxnSpPr>
        <p:spPr>
          <a:xfrm>
            <a:off x="10056440" y="692696"/>
            <a:ext cx="881426" cy="3438376"/>
          </a:xfrm>
          <a:prstGeom prst="straightConnector1">
            <a:avLst/>
          </a:prstGeom>
          <a:ln w="76200">
            <a:solidFill>
              <a:srgbClr val="FF0000"/>
            </a:solidFill>
            <a:tailEnd type="arrow" w="med" len="med"/>
          </a:ln>
        </p:spPr>
      </p:cxnSp>
      <p:sp>
        <p:nvSpPr>
          <p:cNvPr id="204" name="폭발 2 7"/>
          <p:cNvSpPr/>
          <p:nvPr/>
        </p:nvSpPr>
        <p:spPr>
          <a:xfrm>
            <a:off x="6528048" y="924916"/>
            <a:ext cx="2562840" cy="1948320"/>
          </a:xfrm>
          <a:prstGeom prst="irregularSeal2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2000" b="0" strike="noStrike" spc="-1" dirty="0">
                <a:solidFill>
                  <a:srgbClr val="002060"/>
                </a:solidFill>
                <a:latin typeface="Calibri"/>
              </a:rPr>
              <a:t>무려</a:t>
            </a:r>
            <a:endParaRPr lang="en-US" sz="2000" b="0" strike="noStrike" spc="-1" dirty="0">
              <a:solidFill>
                <a:srgbClr val="002060"/>
              </a:solidFill>
              <a:latin typeface="Calibri"/>
            </a:endParaRPr>
          </a:p>
          <a:p>
            <a:pPr algn="ctr"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2060"/>
                </a:solidFill>
                <a:latin typeface="Calibri"/>
              </a:rPr>
              <a:t>9</a:t>
            </a:r>
            <a:r>
              <a:rPr lang="ko-KR" sz="2000" b="0" strike="noStrike" spc="-1" dirty="0" err="1">
                <a:solidFill>
                  <a:srgbClr val="002060"/>
                </a:solidFill>
                <a:latin typeface="Calibri"/>
              </a:rPr>
              <a:t>배상승</a:t>
            </a:r>
            <a:endParaRPr lang="en-US" sz="20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cxnSp>
        <p:nvCxnSpPr>
          <p:cNvPr id="9" name="직선 화살표 연결선 3"/>
          <p:cNvCxnSpPr/>
          <p:nvPr/>
        </p:nvCxnSpPr>
        <p:spPr>
          <a:xfrm flipV="1">
            <a:off x="8976320" y="905548"/>
            <a:ext cx="720080" cy="4179636"/>
          </a:xfrm>
          <a:prstGeom prst="straightConnector1">
            <a:avLst/>
          </a:prstGeom>
          <a:ln w="76200">
            <a:solidFill>
              <a:srgbClr val="FF0000"/>
            </a:solidFill>
            <a:tailEnd type="arrow" w="med" len="med"/>
          </a:ln>
        </p:spPr>
      </p:cxnSp>
      <p:sp>
        <p:nvSpPr>
          <p:cNvPr id="2" name="타원 1"/>
          <p:cNvSpPr/>
          <p:nvPr/>
        </p:nvSpPr>
        <p:spPr>
          <a:xfrm>
            <a:off x="9658682" y="476672"/>
            <a:ext cx="576064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0497153" y="4005064"/>
            <a:ext cx="576064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8832304" y="4941168"/>
            <a:ext cx="576064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58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="" xmlns:p15="http://schemas.microsoft.com/office/powerpoint/2012/main">
      <p:transition advTm="2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Picture 2" descr="C:\workspace\jupyter_note\team project\images\형왔다.PNG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7160" y="666720"/>
            <a:ext cx="10598760" cy="5667120"/>
          </a:xfrm>
          <a:prstGeom prst="rect">
            <a:avLst/>
          </a:prstGeom>
          <a:ln w="0">
            <a:noFill/>
          </a:ln>
        </p:spPr>
      </p:pic>
      <p:pic>
        <p:nvPicPr>
          <p:cNvPr id="207" name="Picture 3" descr="C:\workspace\jupyter_note\team project\images\네이버.png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3400560" y="1871640"/>
            <a:ext cx="1961640" cy="1961640"/>
          </a:xfrm>
          <a:prstGeom prst="rect">
            <a:avLst/>
          </a:prstGeom>
          <a:ln w="0">
            <a:noFill/>
          </a:ln>
        </p:spPr>
      </p:pic>
      <p:pic>
        <p:nvPicPr>
          <p:cNvPr id="208" name="Picture 4" descr="C:\workspace\jupyter_note\team project\images\download.png"/>
          <p:cNvPicPr/>
          <p:nvPr/>
        </p:nvPicPr>
        <p:blipFill>
          <a:blip r:embed="rId4"/>
          <a:stretch/>
        </p:blipFill>
        <p:spPr>
          <a:xfrm>
            <a:off x="7039080" y="1967040"/>
            <a:ext cx="1771200" cy="1771200"/>
          </a:xfrm>
          <a:prstGeom prst="rect">
            <a:avLst/>
          </a:prstGeom>
          <a:ln w="0">
            <a:noFill/>
          </a:ln>
        </p:spPr>
      </p:pic>
      <p:sp>
        <p:nvSpPr>
          <p:cNvPr id="209" name="사각형 설명선 2"/>
          <p:cNvSpPr/>
          <p:nvPr/>
        </p:nvSpPr>
        <p:spPr>
          <a:xfrm>
            <a:off x="1314360" y="2181240"/>
            <a:ext cx="1742760" cy="1557000"/>
          </a:xfrm>
          <a:prstGeom prst="wedgeRectCallout">
            <a:avLst>
              <a:gd name="adj1" fmla="val 42555"/>
              <a:gd name="adj2" fmla="val 71063"/>
            </a:avLst>
          </a:prstGeom>
          <a:noFill/>
          <a:ln w="57150">
            <a:solidFill>
              <a:srgbClr val="E7E6E6">
                <a:lumMod val="1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sz="3600" b="0" strike="noStrike" spc="-1" dirty="0" err="1">
                <a:solidFill>
                  <a:srgbClr val="32363C"/>
                </a:solidFill>
                <a:latin typeface="HY헤드라인M"/>
                <a:ea typeface="HY헤드라인M"/>
              </a:rPr>
              <a:t>형왔다</a:t>
            </a:r>
            <a:endParaRPr lang="en-US" sz="3600" b="0" strike="noStrike" spc="-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사각형 설명선 2"/>
          <p:cNvSpPr/>
          <p:nvPr/>
        </p:nvSpPr>
        <p:spPr>
          <a:xfrm>
            <a:off x="9120336" y="1484784"/>
            <a:ext cx="2174808" cy="2664296"/>
          </a:xfrm>
          <a:prstGeom prst="wedgeRectCallout">
            <a:avLst>
              <a:gd name="adj1" fmla="val -43716"/>
              <a:gd name="adj2" fmla="val 64927"/>
            </a:avLst>
          </a:prstGeom>
          <a:noFill/>
          <a:ln w="57150">
            <a:solidFill>
              <a:srgbClr val="E7E6E6">
                <a:lumMod val="1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2800" spc="-1" dirty="0" err="1" smtClean="0">
                <a:solidFill>
                  <a:srgbClr val="FF0000"/>
                </a:solidFill>
                <a:latin typeface="HY헤드라인M"/>
                <a:ea typeface="HY헤드라인M"/>
              </a:rPr>
              <a:t>웹툰</a:t>
            </a:r>
            <a:r>
              <a:rPr lang="en-US" altLang="ko-KR" sz="2800" spc="-1" dirty="0" smtClean="0">
                <a:solidFill>
                  <a:srgbClr val="FF0000"/>
                </a:solidFill>
                <a:latin typeface="HY헤드라인M"/>
                <a:ea typeface="HY헤드라인M"/>
              </a:rPr>
              <a:t>,</a:t>
            </a:r>
            <a:r>
              <a:rPr lang="ko-KR" altLang="en-US" sz="2800" spc="-1" dirty="0" err="1" smtClean="0">
                <a:solidFill>
                  <a:srgbClr val="FF0000"/>
                </a:solidFill>
                <a:latin typeface="HY헤드라인M"/>
                <a:ea typeface="HY헤드라인M"/>
              </a:rPr>
              <a:t>웹소설</a:t>
            </a:r>
            <a:r>
              <a:rPr lang="ko-KR" altLang="en-US" sz="2800" spc="-1" dirty="0" smtClean="0">
                <a:solidFill>
                  <a:srgbClr val="FF0000"/>
                </a:solidFill>
                <a:latin typeface="HY헤드라인M"/>
                <a:ea typeface="HY헤드라인M"/>
              </a:rPr>
              <a:t> </a:t>
            </a:r>
            <a:r>
              <a:rPr lang="ko-KR" altLang="en-US" sz="2800" spc="-1" dirty="0" smtClean="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부분은 우리</a:t>
            </a:r>
            <a:r>
              <a:rPr lang="ko-KR" altLang="en-US" sz="2800" spc="-1" dirty="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가</a:t>
            </a:r>
            <a:r>
              <a:rPr lang="ko-KR" altLang="en-US" sz="2800" spc="-1" dirty="0" smtClean="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 가져간다</a:t>
            </a:r>
            <a:endParaRPr lang="en-US" sz="2800" b="0" strike="noStrike" spc="-1" dirty="0">
              <a:solidFill>
                <a:schemeClr val="bg2">
                  <a:lumMod val="10000"/>
                </a:schemeClr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4662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:p15="http://schemas.microsoft.com/office/powerpoint/2012/main"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그림 209"/>
          <p:cNvPicPr/>
          <p:nvPr/>
        </p:nvPicPr>
        <p:blipFill>
          <a:blip r:embed="rId2"/>
          <a:stretch/>
        </p:blipFill>
        <p:spPr>
          <a:xfrm>
            <a:off x="2135560" y="1340768"/>
            <a:ext cx="7704856" cy="5149232"/>
          </a:xfrm>
          <a:prstGeom prst="rect">
            <a:avLst/>
          </a:prstGeom>
          <a:ln w="0">
            <a:noFill/>
          </a:ln>
        </p:spPr>
      </p:pic>
      <p:sp>
        <p:nvSpPr>
          <p:cNvPr id="3" name="부제목 2"/>
          <p:cNvSpPr>
            <a:spLocks noGrp="1"/>
          </p:cNvSpPr>
          <p:nvPr>
            <p:ph type="subTitle"/>
          </p:nvPr>
        </p:nvSpPr>
        <p:spPr>
          <a:xfrm>
            <a:off x="839416" y="476672"/>
            <a:ext cx="10515240" cy="830912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b="1" dirty="0" smtClean="0">
                <a:solidFill>
                  <a:schemeClr val="accent1"/>
                </a:solidFill>
                <a:latin typeface="Open Sans" pitchFamily="2" charset="0"/>
                <a:cs typeface="Open Sans" pitchFamily="2" charset="0"/>
              </a:rPr>
              <a:t>새롭게 등장한 공룡 </a:t>
            </a:r>
            <a:r>
              <a:rPr lang="en-US" altLang="ko-KR" sz="4000" b="1" dirty="0" smtClean="0">
                <a:solidFill>
                  <a:schemeClr val="accent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IT </a:t>
            </a:r>
            <a:r>
              <a:rPr lang="ko-KR" altLang="en-US" sz="4000" b="1" dirty="0" smtClean="0">
                <a:solidFill>
                  <a:schemeClr val="accent1"/>
                </a:solidFill>
                <a:latin typeface="Open Sans" pitchFamily="2" charset="0"/>
                <a:cs typeface="Open Sans" pitchFamily="2" charset="0"/>
              </a:rPr>
              <a:t>기업과 </a:t>
            </a:r>
            <a:r>
              <a:rPr lang="ko-KR" altLang="en-US" sz="4000" b="1" dirty="0" err="1" smtClean="0">
                <a:solidFill>
                  <a:schemeClr val="accent1"/>
                </a:solidFill>
                <a:latin typeface="Open Sans" pitchFamily="2" charset="0"/>
                <a:cs typeface="Open Sans" pitchFamily="2" charset="0"/>
              </a:rPr>
              <a:t>빅</a:t>
            </a:r>
            <a:r>
              <a:rPr lang="en-US" altLang="ko-KR" sz="4000" b="1" dirty="0" smtClean="0">
                <a:solidFill>
                  <a:schemeClr val="accent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3</a:t>
            </a:r>
            <a:r>
              <a:rPr lang="ko-KR" altLang="en-US" sz="4000" b="1" dirty="0" smtClean="0">
                <a:solidFill>
                  <a:schemeClr val="accent1"/>
                </a:solidFill>
                <a:latin typeface="Open Sans" pitchFamily="2" charset="0"/>
                <a:cs typeface="Open Sans" pitchFamily="2" charset="0"/>
              </a:rPr>
              <a:t>의 매출 비교</a:t>
            </a:r>
            <a:endParaRPr lang="ko-KR" altLang="en-US" sz="4000" b="1" dirty="0">
              <a:solidFill>
                <a:schemeClr val="accent1"/>
              </a:solidFill>
              <a:latin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5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:p15="http://schemas.microsoft.com/office/powerpoint/2012/main" xmlns="">
      <p:transition advTm="2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workspace\jupyter_note\team project\images\보고서그림\전처리그림\chartrace2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58836" y="-3515"/>
            <a:ext cx="4665268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workspace\jupyter_note\team project\images\보고서그림\전처리그림\chartrace3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1377" y="3419725"/>
            <a:ext cx="4765671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workspace\jupyter_note\team project\images\보고서그림\전처리그림\chartrace1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1466" y="44984"/>
            <a:ext cx="4805581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:\workspace\jupyter_note\team project\images\보고서그림\전처리그림\chartrace4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2496" y="3419725"/>
            <a:ext cx="4721608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33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:p15="http://schemas.microsoft.com/office/powerpoint/2012/main" xmlns="">
      <p:transition advTm="2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 err="1"/>
              <a:t>gantt</a:t>
            </a:r>
            <a:r>
              <a:rPr lang="en-US" dirty="0"/>
              <a:t> chart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Financial snapshots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Write something about your main title here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38192" y="1676400"/>
          <a:ext cx="10515629" cy="38767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6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13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875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6875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6875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6875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6875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6875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26875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68754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268754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268754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268754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268754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268754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268754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268754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268754">
                  <a:extLst>
                    <a:ext uri="{9D8B030D-6E8A-4147-A177-3AD203B41FA5}">
                      <a16:colId xmlns:a16="http://schemas.microsoft.com/office/drawing/2014/main" xmlns="" val="20017"/>
                    </a:ext>
                  </a:extLst>
                </a:gridCol>
                <a:gridCol w="268754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  <a:gridCol w="268754">
                  <a:extLst>
                    <a:ext uri="{9D8B030D-6E8A-4147-A177-3AD203B41FA5}">
                      <a16:colId xmlns:a16="http://schemas.microsoft.com/office/drawing/2014/main" xmlns="" val="20019"/>
                    </a:ext>
                  </a:extLst>
                </a:gridCol>
                <a:gridCol w="268754">
                  <a:extLst>
                    <a:ext uri="{9D8B030D-6E8A-4147-A177-3AD203B41FA5}">
                      <a16:colId xmlns:a16="http://schemas.microsoft.com/office/drawing/2014/main" xmlns="" val="20020"/>
                    </a:ext>
                  </a:extLst>
                </a:gridCol>
                <a:gridCol w="268754">
                  <a:extLst>
                    <a:ext uri="{9D8B030D-6E8A-4147-A177-3AD203B41FA5}">
                      <a16:colId xmlns:a16="http://schemas.microsoft.com/office/drawing/2014/main" xmlns="" val="20021"/>
                    </a:ext>
                  </a:extLst>
                </a:gridCol>
                <a:gridCol w="268754">
                  <a:extLst>
                    <a:ext uri="{9D8B030D-6E8A-4147-A177-3AD203B41FA5}">
                      <a16:colId xmlns:a16="http://schemas.microsoft.com/office/drawing/2014/main" xmlns="" val="20022"/>
                    </a:ext>
                  </a:extLst>
                </a:gridCol>
                <a:gridCol w="268754">
                  <a:extLst>
                    <a:ext uri="{9D8B030D-6E8A-4147-A177-3AD203B41FA5}">
                      <a16:colId xmlns:a16="http://schemas.microsoft.com/office/drawing/2014/main" xmlns="" val="20023"/>
                    </a:ext>
                  </a:extLst>
                </a:gridCol>
                <a:gridCol w="268754">
                  <a:extLst>
                    <a:ext uri="{9D8B030D-6E8A-4147-A177-3AD203B41FA5}">
                      <a16:colId xmlns:a16="http://schemas.microsoft.com/office/drawing/2014/main" xmlns="" val="20024"/>
                    </a:ext>
                  </a:extLst>
                </a:gridCol>
                <a:gridCol w="268754">
                  <a:extLst>
                    <a:ext uri="{9D8B030D-6E8A-4147-A177-3AD203B41FA5}">
                      <a16:colId xmlns:a16="http://schemas.microsoft.com/office/drawing/2014/main" xmlns="" val="20025"/>
                    </a:ext>
                  </a:extLst>
                </a:gridCol>
                <a:gridCol w="268754">
                  <a:extLst>
                    <a:ext uri="{9D8B030D-6E8A-4147-A177-3AD203B41FA5}">
                      <a16:colId xmlns:a16="http://schemas.microsoft.com/office/drawing/2014/main" xmlns="" val="20026"/>
                    </a:ext>
                  </a:extLst>
                </a:gridCol>
                <a:gridCol w="268754">
                  <a:extLst>
                    <a:ext uri="{9D8B030D-6E8A-4147-A177-3AD203B41FA5}">
                      <a16:colId xmlns:a16="http://schemas.microsoft.com/office/drawing/2014/main" xmlns="" val="20027"/>
                    </a:ext>
                  </a:extLst>
                </a:gridCol>
                <a:gridCol w="268754">
                  <a:extLst>
                    <a:ext uri="{9D8B030D-6E8A-4147-A177-3AD203B41FA5}">
                      <a16:colId xmlns:a16="http://schemas.microsoft.com/office/drawing/2014/main" xmlns="" val="20028"/>
                    </a:ext>
                  </a:extLst>
                </a:gridCol>
                <a:gridCol w="268754">
                  <a:extLst>
                    <a:ext uri="{9D8B030D-6E8A-4147-A177-3AD203B41FA5}">
                      <a16:colId xmlns:a16="http://schemas.microsoft.com/office/drawing/2014/main" xmlns="" val="20029"/>
                    </a:ext>
                  </a:extLst>
                </a:gridCol>
                <a:gridCol w="268754">
                  <a:extLst>
                    <a:ext uri="{9D8B030D-6E8A-4147-A177-3AD203B41FA5}">
                      <a16:colId xmlns:a16="http://schemas.microsoft.com/office/drawing/2014/main" xmlns="" val="20030"/>
                    </a:ext>
                  </a:extLst>
                </a:gridCol>
                <a:gridCol w="268754">
                  <a:extLst>
                    <a:ext uri="{9D8B030D-6E8A-4147-A177-3AD203B41FA5}">
                      <a16:colId xmlns:a16="http://schemas.microsoft.com/office/drawing/2014/main" xmlns="" val="20031"/>
                    </a:ext>
                  </a:extLst>
                </a:gridCol>
              </a:tblGrid>
              <a:tr h="433602"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12700" cmpd="sng">
                      <a:noFill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0"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January 20XX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9118"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</a:t>
                      </a:r>
                      <a:r>
                        <a:rPr lang="en-US" sz="1600" baseline="30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Week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</a:t>
                      </a:r>
                      <a:r>
                        <a:rPr lang="en-US" sz="1600" baseline="30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nd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Week</a:t>
                      </a:r>
                    </a:p>
                  </a:txBody>
                  <a:tcPr marL="45720" marR="45720" marT="22860" marB="22860" anchor="ctr"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</a:t>
                      </a:r>
                      <a:r>
                        <a:rPr lang="en-US" sz="1600" baseline="30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rd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Week</a:t>
                      </a:r>
                    </a:p>
                  </a:txBody>
                  <a:tcPr marL="45720" marR="45720" marT="22860" marB="22860" anchor="ctr"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</a:t>
                      </a:r>
                      <a:r>
                        <a:rPr lang="en-US" sz="1600" baseline="30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th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Week</a:t>
                      </a:r>
                    </a:p>
                  </a:txBody>
                  <a:tcPr marL="45720" marR="45720" marT="22860" marB="22860" anchor="ctr"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600" dirty="0">
                        <a:solidFill>
                          <a:schemeClr val="tx2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5720" marR="45720" marT="22860" marB="22860" anchor="ctr"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>
                    <a:lnT w="38100" cmpd="sng">
                      <a:noFill/>
                    </a:lnT>
                    <a:lnB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023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No.</a:t>
                      </a:r>
                    </a:p>
                  </a:txBody>
                  <a:tcPr marL="45720" marR="45720" marT="22860" marB="22860"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all" dirty="0">
                          <a:solidFill>
                            <a:schemeClr val="tx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Tasks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2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3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4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5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6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7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8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9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10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11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12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13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14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15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16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17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18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19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20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21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22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23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24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25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26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27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28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29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30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9118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01</a:t>
                      </a:r>
                    </a:p>
                  </a:txBody>
                  <a:tcPr marL="45720" marR="45720" marT="22860" marB="22860"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all" dirty="0">
                          <a:solidFill>
                            <a:schemeClr val="tx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Emphasize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9118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02</a:t>
                      </a:r>
                    </a:p>
                  </a:txBody>
                  <a:tcPr marL="45720" marR="45720" marT="22860" marB="22860"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all" dirty="0">
                          <a:solidFill>
                            <a:schemeClr val="tx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Define basic points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9118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03</a:t>
                      </a:r>
                    </a:p>
                  </a:txBody>
                  <a:tcPr marL="45720" marR="45720" marT="22860" marB="22860"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all" dirty="0">
                          <a:solidFill>
                            <a:schemeClr val="tx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Brainstorm</a:t>
                      </a:r>
                      <a:r>
                        <a:rPr lang="en-US" sz="1100" cap="all" baseline="0" dirty="0">
                          <a:solidFill>
                            <a:schemeClr val="tx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&amp; solutions</a:t>
                      </a:r>
                      <a:endParaRPr lang="en-US" sz="1100" cap="all" dirty="0">
                        <a:solidFill>
                          <a:schemeClr val="tx2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9118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04</a:t>
                      </a:r>
                    </a:p>
                  </a:txBody>
                  <a:tcPr marL="45720" marR="45720" marT="22860" marB="22860"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all" dirty="0">
                          <a:solidFill>
                            <a:schemeClr val="tx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Prototype 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89118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05</a:t>
                      </a:r>
                    </a:p>
                  </a:txBody>
                  <a:tcPr marL="45720" marR="45720" marT="22860" marB="22860"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all" dirty="0">
                          <a:solidFill>
                            <a:schemeClr val="tx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Test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89118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06</a:t>
                      </a:r>
                    </a:p>
                  </a:txBody>
                  <a:tcPr marL="45720" marR="45720" marT="22860" marB="22860"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all" dirty="0">
                          <a:solidFill>
                            <a:schemeClr val="tx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Launch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89118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07</a:t>
                      </a:r>
                    </a:p>
                  </a:txBody>
                  <a:tcPr marL="45720" marR="45720" marT="22860" marB="22860"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all" dirty="0">
                          <a:solidFill>
                            <a:schemeClr val="tx2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Check the final</a:t>
                      </a: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45720" marR="45720" marT="22860" marB="22860" anchor="ctr">
                    <a:lnL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294536" y="2913742"/>
            <a:ext cx="1872114" cy="12499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7" name="Rectangle 6"/>
          <p:cNvSpPr/>
          <p:nvPr/>
        </p:nvSpPr>
        <p:spPr>
          <a:xfrm>
            <a:off x="3294536" y="2913742"/>
            <a:ext cx="1201264" cy="1249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Rectangle 7"/>
          <p:cNvSpPr/>
          <p:nvPr/>
        </p:nvSpPr>
        <p:spPr>
          <a:xfrm>
            <a:off x="4096753" y="3344488"/>
            <a:ext cx="1882831" cy="12499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9" name="Rectangle 8"/>
          <p:cNvSpPr/>
          <p:nvPr/>
        </p:nvSpPr>
        <p:spPr>
          <a:xfrm>
            <a:off x="4096753" y="3344488"/>
            <a:ext cx="1069898" cy="1249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4904272" y="3718198"/>
            <a:ext cx="2690328" cy="12499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Rectangle 10"/>
          <p:cNvSpPr/>
          <p:nvPr/>
        </p:nvSpPr>
        <p:spPr>
          <a:xfrm>
            <a:off x="4904272" y="3718198"/>
            <a:ext cx="2156928" cy="1249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5168766" y="4107107"/>
            <a:ext cx="2959234" cy="12499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/>
        </p:nvSpPr>
        <p:spPr>
          <a:xfrm>
            <a:off x="5168767" y="4107107"/>
            <a:ext cx="1201264" cy="1249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7061200" y="4485741"/>
            <a:ext cx="1333500" cy="12499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5" name="Rectangle 14"/>
          <p:cNvSpPr/>
          <p:nvPr/>
        </p:nvSpPr>
        <p:spPr>
          <a:xfrm>
            <a:off x="7858760" y="4880231"/>
            <a:ext cx="2143760" cy="12499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10002520" y="5274418"/>
            <a:ext cx="1351280" cy="12499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/>
          <p:cNvSpPr/>
          <p:nvPr/>
        </p:nvSpPr>
        <p:spPr>
          <a:xfrm rot="2700000">
            <a:off x="5099379" y="2908968"/>
            <a:ext cx="134542" cy="134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/>
        </p:nvSpPr>
        <p:spPr>
          <a:xfrm rot="2700000">
            <a:off x="5647066" y="3339715"/>
            <a:ext cx="134542" cy="134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/>
          <p:cNvSpPr/>
          <p:nvPr/>
        </p:nvSpPr>
        <p:spPr>
          <a:xfrm rot="2700000">
            <a:off x="7527329" y="3713425"/>
            <a:ext cx="134542" cy="134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0" name="Rectangle 19"/>
          <p:cNvSpPr/>
          <p:nvPr/>
        </p:nvSpPr>
        <p:spPr>
          <a:xfrm rot="2700000">
            <a:off x="8060730" y="4102334"/>
            <a:ext cx="134542" cy="134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1" name="Rectangle 20"/>
          <p:cNvSpPr/>
          <p:nvPr/>
        </p:nvSpPr>
        <p:spPr>
          <a:xfrm rot="2700000">
            <a:off x="8060729" y="4480967"/>
            <a:ext cx="134542" cy="134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2" name="Rectangle 21"/>
          <p:cNvSpPr/>
          <p:nvPr/>
        </p:nvSpPr>
        <p:spPr>
          <a:xfrm rot="2700000">
            <a:off x="9943716" y="4875457"/>
            <a:ext cx="134542" cy="134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3" name="Rectangle 22"/>
          <p:cNvSpPr/>
          <p:nvPr/>
        </p:nvSpPr>
        <p:spPr>
          <a:xfrm rot="2700000">
            <a:off x="11286530" y="5269645"/>
            <a:ext cx="134542" cy="134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4" name="Rectangle 23"/>
          <p:cNvSpPr/>
          <p:nvPr/>
        </p:nvSpPr>
        <p:spPr>
          <a:xfrm>
            <a:off x="7858760" y="4880231"/>
            <a:ext cx="535940" cy="1249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25" name="Group 24"/>
          <p:cNvGrpSpPr/>
          <p:nvPr/>
        </p:nvGrpSpPr>
        <p:grpSpPr>
          <a:xfrm>
            <a:off x="3791829" y="5917050"/>
            <a:ext cx="4608344" cy="188770"/>
            <a:chOff x="7491433" y="11611414"/>
            <a:chExt cx="9216687" cy="377539"/>
          </a:xfrm>
        </p:grpSpPr>
        <p:sp>
          <p:nvSpPr>
            <p:cNvPr id="26" name="Rectangle 25"/>
            <p:cNvSpPr/>
            <p:nvPr/>
          </p:nvSpPr>
          <p:spPr>
            <a:xfrm rot="2700000">
              <a:off x="13848625" y="11701145"/>
              <a:ext cx="226802" cy="22680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0644315" y="11701145"/>
              <a:ext cx="226802" cy="22680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491433" y="11701145"/>
              <a:ext cx="226802" cy="226802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834289" y="11611414"/>
              <a:ext cx="2462872" cy="37753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100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Task Duration</a:t>
              </a:r>
              <a:endParaRPr lang="en-US" sz="1100" spc="25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1001269" y="11611414"/>
              <a:ext cx="2462872" cy="37753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100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Task Completed</a:t>
              </a:r>
              <a:endParaRPr lang="en-US" sz="1100" spc="25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245248" y="11611414"/>
              <a:ext cx="2462872" cy="37753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100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Milestone</a:t>
              </a:r>
              <a:endParaRPr lang="en-US" sz="1100" spc="25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572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2"/>
          <p:cNvSpPr>
            <a:spLocks noGrp="1"/>
          </p:cNvSpPr>
          <p:nvPr>
            <p:ph type="subTitle"/>
          </p:nvPr>
        </p:nvSpPr>
        <p:spPr>
          <a:xfrm>
            <a:off x="839416" y="116632"/>
            <a:ext cx="10515240" cy="830912"/>
          </a:xfrm>
        </p:spPr>
        <p:txBody>
          <a:bodyPr/>
          <a:lstStyle/>
          <a:p>
            <a:pPr algn="ctr"/>
            <a:r>
              <a:rPr lang="en-US" altLang="ko-KR" sz="4000" b="1" dirty="0" smtClean="0">
                <a:solidFill>
                  <a:schemeClr val="accent1"/>
                </a:solidFill>
                <a:latin typeface="Open Sans" pitchFamily="2" charset="0"/>
                <a:cs typeface="Open Sans" pitchFamily="2" charset="0"/>
              </a:rPr>
              <a:t>YES24</a:t>
            </a:r>
            <a:r>
              <a:rPr lang="ko-KR" altLang="en-US" sz="4000" b="1" dirty="0" smtClean="0">
                <a:solidFill>
                  <a:schemeClr val="accent1"/>
                </a:solidFill>
                <a:latin typeface="Open Sans" pitchFamily="2" charset="0"/>
                <a:cs typeface="Open Sans" pitchFamily="2" charset="0"/>
              </a:rPr>
              <a:t>의 베스트셀러로 본 </a:t>
            </a:r>
            <a:r>
              <a:rPr lang="ko-KR" altLang="en-US" sz="4000" b="1" dirty="0" err="1" smtClean="0">
                <a:solidFill>
                  <a:schemeClr val="accent1"/>
                </a:solidFill>
                <a:latin typeface="Open Sans" pitchFamily="2" charset="0"/>
                <a:cs typeface="Open Sans" pitchFamily="2" charset="0"/>
              </a:rPr>
              <a:t>전자책</a:t>
            </a:r>
            <a:r>
              <a:rPr lang="ko-KR" altLang="en-US" sz="4000" b="1" dirty="0" smtClean="0">
                <a:solidFill>
                  <a:schemeClr val="accent1"/>
                </a:solidFill>
                <a:latin typeface="Open Sans" pitchFamily="2" charset="0"/>
                <a:cs typeface="Open Sans" pitchFamily="2" charset="0"/>
              </a:rPr>
              <a:t> 수요</a:t>
            </a:r>
            <a:endParaRPr lang="ko-KR" altLang="en-US" sz="4000" b="1" dirty="0">
              <a:solidFill>
                <a:schemeClr val="accent1"/>
              </a:solidFill>
              <a:latin typeface="Open Sans" pitchFamily="2" charset="0"/>
              <a:cs typeface="Open Sans" pitchFamily="2" charset="0"/>
            </a:endParaRPr>
          </a:p>
        </p:txBody>
      </p:sp>
      <p:pic>
        <p:nvPicPr>
          <p:cNvPr id="2051" name="Picture 3" descr="C:\workspace\jupyter_note\team project\images\보고서그림\ebookweek3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23792" y="1012455"/>
            <a:ext cx="3279029" cy="584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workspace\jupyter_note\team project\images\보고서그림\e북주간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7448" y="855649"/>
            <a:ext cx="2665428" cy="600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workspace\jupyter_note\team project\images\보고서그림\ebookweek2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4192" y="1007077"/>
            <a:ext cx="3288051" cy="58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087572" y="2677286"/>
            <a:ext cx="576064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63552" y="4335421"/>
            <a:ext cx="576064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088085" y="6403313"/>
            <a:ext cx="576064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231904" y="6165763"/>
            <a:ext cx="919434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231904" y="4789441"/>
            <a:ext cx="919434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231904" y="3356992"/>
            <a:ext cx="919434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894618" y="3356992"/>
            <a:ext cx="857120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904312" y="4789441"/>
            <a:ext cx="919434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904312" y="6163482"/>
            <a:ext cx="919434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954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:p15="http://schemas.microsoft.com/office/powerpoint/2012/main"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workspace\jupyter_note\team project\images\new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1464" y="0"/>
            <a:ext cx="9793088" cy="65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workspace\jupyter_note\team project\images\보고서그림\전처리그림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4044" y="5995325"/>
            <a:ext cx="6840538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16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:p15="http://schemas.microsoft.com/office/powerpoint/2012/main" xmlns="">
      <p:transition advTm="2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C:\Users\나\Pictures\Saved Pictures\im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4925"/>
            <a:ext cx="12192000" cy="683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나\Pictures\Saved Pictures\B0B3_B4A8C1B3C0B8B8E9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39816" y="4672965"/>
            <a:ext cx="2876550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나\Pictures\Saved Pictures\shopping_app1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52000" y="2186597"/>
            <a:ext cx="234000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나\Pictures\Saved Pictures\unnamed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12000" y="176094"/>
            <a:ext cx="234000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나\Pictures\Saved Pictures\ye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00256" y="4526597"/>
            <a:ext cx="234000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나\Pictures\Saved Pictures\e9e1beaf0d72a4de47ffcd288937b595b5a231c321de0c8d18ac7123394761714f5a7fb2716caf3ad6dc1b28b188c390a23c762ce83e94341fbe852ea67bb119bfc95fee02919b55ce32aa1aa569cc494252b4b844b30fc7662cb3d96c48758d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450761"/>
            <a:ext cx="3420000" cy="34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C:\Users\나\Pictures\Saved Pictures\unnamed.pn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1464" y="34925"/>
            <a:ext cx="3420000" cy="34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745813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x-none" b="1" dirty="0"/>
              <a:t>Services Analysis</a:t>
            </a:r>
            <a:r>
              <a:rPr lang="en-US" altLang="x-none" b="1" dirty="0">
                <a:solidFill>
                  <a:schemeClr val="accent1"/>
                </a:solidFill>
              </a:rPr>
              <a:t/>
            </a:r>
            <a:br>
              <a:rPr lang="en-US" altLang="x-none" b="1" dirty="0">
                <a:solidFill>
                  <a:schemeClr val="accent1"/>
                </a:solidFill>
              </a:rPr>
            </a:b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942B727-3057-CDA1-8301-75F9BCE5421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669" y="1195727"/>
            <a:ext cx="9428488" cy="55098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B900BCD-0D79-6ABC-A2C8-E670FC7313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5669" y="2332383"/>
            <a:ext cx="9428488" cy="113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4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종합 </a:t>
            </a:r>
            <a:r>
              <a:rPr lang="ko-KR" altLang="en-US" dirty="0" err="1"/>
              <a:t>트렌드</a:t>
            </a:r>
            <a:r>
              <a:rPr lang="ko-KR" altLang="en-US" dirty="0"/>
              <a:t> </a:t>
            </a:r>
            <a:r>
              <a:rPr lang="en-US" altLang="ko-KR" dirty="0"/>
              <a:t>TOP 10</a:t>
            </a:r>
            <a:endParaRPr lang="ko-KR" altLang="en-US" dirty="0"/>
          </a:p>
        </p:txBody>
      </p:sp>
      <p:pic>
        <p:nvPicPr>
          <p:cNvPr id="1026" name="Picture 2" descr="C:\Users\y\Desktop\사용중\보고서\사용자료\종합트렌드(2018&amp;2022)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278" y="1409798"/>
            <a:ext cx="6862460" cy="396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8001000" y="803195"/>
            <a:ext cx="2834640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2022</a:t>
            </a:r>
            <a:r>
              <a:rPr lang="ko-KR" altLang="en-US" b="1" dirty="0"/>
              <a:t>년의 대표적 </a:t>
            </a:r>
            <a:r>
              <a:rPr lang="ko-KR" altLang="en-US" b="1" dirty="0" err="1"/>
              <a:t>트렌드</a:t>
            </a:r>
            <a:endParaRPr lang="en-US" altLang="ko-KR" b="1" dirty="0"/>
          </a:p>
          <a:p>
            <a:r>
              <a:rPr lang="en-US" altLang="ko-KR" sz="1400" b="1" dirty="0"/>
              <a:t>-</a:t>
            </a:r>
            <a:r>
              <a:rPr lang="ko-KR" altLang="en-US" sz="1400" b="1" dirty="0"/>
              <a:t>소설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경제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경영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인문</a:t>
            </a:r>
            <a:endParaRPr lang="en-US" altLang="ko-KR" sz="1400" b="1" dirty="0"/>
          </a:p>
          <a:p>
            <a:endParaRPr lang="en-US" altLang="ko-KR" sz="1400" b="1" dirty="0"/>
          </a:p>
          <a:p>
            <a:endParaRPr lang="en-US" altLang="ko-KR" sz="1400" b="1" dirty="0"/>
          </a:p>
          <a:p>
            <a:r>
              <a:rPr lang="ko-KR" altLang="en-US" sz="1600" b="1" dirty="0"/>
              <a:t>특정 시기에 떠오르는 </a:t>
            </a:r>
            <a:r>
              <a:rPr lang="ko-KR" altLang="en-US" sz="1600" b="1" dirty="0" err="1"/>
              <a:t>트렌드</a:t>
            </a:r>
            <a:endParaRPr lang="en-US" altLang="ko-KR" sz="1600" b="1" dirty="0"/>
          </a:p>
          <a:p>
            <a:r>
              <a:rPr lang="en-US" altLang="ko-KR" sz="1300" b="1" dirty="0"/>
              <a:t>-</a:t>
            </a:r>
            <a:r>
              <a:rPr lang="ko-KR" altLang="en-US" sz="1300" b="1" dirty="0"/>
              <a:t>자기계발</a:t>
            </a:r>
            <a:endParaRPr lang="en-US" altLang="ko-KR" sz="1300" b="1" dirty="0"/>
          </a:p>
          <a:p>
            <a:endParaRPr lang="en-US" altLang="ko-KR" sz="1400" b="1" dirty="0"/>
          </a:p>
          <a:p>
            <a:endParaRPr lang="en-US" altLang="ko-KR" sz="1400" b="1" dirty="0"/>
          </a:p>
          <a:p>
            <a:r>
              <a:rPr lang="ko-KR" altLang="en-US" sz="1600" b="1" dirty="0"/>
              <a:t>사회적 영향을 받은 </a:t>
            </a:r>
            <a:r>
              <a:rPr lang="ko-KR" altLang="en-US" sz="1600" b="1" dirty="0" err="1"/>
              <a:t>트렌드</a:t>
            </a:r>
            <a:endParaRPr lang="en-US" altLang="ko-KR" sz="1600" b="1" dirty="0"/>
          </a:p>
          <a:p>
            <a:r>
              <a:rPr lang="en-US" altLang="ko-KR" sz="1300" b="1" dirty="0"/>
              <a:t>-</a:t>
            </a:r>
            <a:r>
              <a:rPr lang="ko-KR" altLang="en-US" sz="1300" b="1" dirty="0"/>
              <a:t>어린이</a:t>
            </a:r>
            <a:r>
              <a:rPr lang="en-US" altLang="ko-KR" sz="1300" b="1" dirty="0"/>
              <a:t>(</a:t>
            </a:r>
            <a:r>
              <a:rPr lang="ko-KR" altLang="en-US" sz="1300" b="1" dirty="0"/>
              <a:t>초등</a:t>
            </a:r>
            <a:r>
              <a:rPr lang="en-US" altLang="ko-KR" sz="1300" b="1" dirty="0"/>
              <a:t>)</a:t>
            </a:r>
            <a:endParaRPr lang="ko-KR" altLang="en-US" sz="1300" b="1" dirty="0"/>
          </a:p>
        </p:txBody>
      </p:sp>
      <p:pic>
        <p:nvPicPr>
          <p:cNvPr id="5" name="Picture 2" descr="C:\Users\y\Desktop\사용중\보고서\사용자료\초등(분야) 증가 근거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18320" y="3739215"/>
            <a:ext cx="3600000" cy="218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53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온라인 </a:t>
            </a:r>
            <a:r>
              <a:rPr lang="ko-KR" altLang="en-US" dirty="0" err="1"/>
              <a:t>트렌드</a:t>
            </a:r>
            <a:r>
              <a:rPr lang="ko-KR" altLang="en-US" dirty="0"/>
              <a:t> </a:t>
            </a:r>
            <a:r>
              <a:rPr lang="en-US" altLang="ko-KR" dirty="0"/>
              <a:t>TOP 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77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지역 </a:t>
            </a:r>
            <a:r>
              <a:rPr lang="ko-KR" altLang="en-US" dirty="0" err="1"/>
              <a:t>매장별</a:t>
            </a:r>
            <a:r>
              <a:rPr lang="ko-KR" altLang="en-US" dirty="0"/>
              <a:t>  </a:t>
            </a:r>
            <a:r>
              <a:rPr lang="ko-KR" altLang="en-US" dirty="0" err="1"/>
              <a:t>트렌드</a:t>
            </a:r>
            <a:r>
              <a:rPr lang="ko-KR" altLang="en-US" dirty="0"/>
              <a:t> </a:t>
            </a:r>
            <a:r>
              <a:rPr lang="en-US" altLang="ko-KR"/>
              <a:t>TOP 10</a:t>
            </a:r>
            <a:endParaRPr lang="en-US" dirty="0"/>
          </a:p>
        </p:txBody>
      </p:sp>
      <p:pic>
        <p:nvPicPr>
          <p:cNvPr id="1026" name="Picture 2" descr="C:\Users\y\Desktop\사용중\보고서\지약분야별 트렌드 TOP10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5219" y="1319289"/>
            <a:ext cx="5150496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6299470" y="4044596"/>
            <a:ext cx="4896354" cy="2520000"/>
            <a:chOff x="7006599" y="1903873"/>
            <a:chExt cx="5040000" cy="2998296"/>
          </a:xfrm>
        </p:grpSpPr>
        <p:grpSp>
          <p:nvGrpSpPr>
            <p:cNvPr id="5" name="그룹 4"/>
            <p:cNvGrpSpPr/>
            <p:nvPr/>
          </p:nvGrpSpPr>
          <p:grpSpPr>
            <a:xfrm>
              <a:off x="7006599" y="2851567"/>
              <a:ext cx="5040000" cy="2050602"/>
              <a:chOff x="6330462" y="1800836"/>
              <a:chExt cx="5040000" cy="2050602"/>
            </a:xfrm>
          </p:grpSpPr>
          <p:pic>
            <p:nvPicPr>
              <p:cNvPr id="4" name="Picture 2" descr="C:\Users\y\Desktop\보고서\3조 ppt\인천교육실태 제목.jpg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30462" y="1800836"/>
                <a:ext cx="3600000" cy="5323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7" name="Picture 3" descr="C:\Users\y\Desktop\보고서\3조 ppt\인천교육실태.jpg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30462" y="2489035"/>
                <a:ext cx="5040000" cy="13624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 descr="C:\Users\y\Desktop\사용중\보고서\사용자료\로고.png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6599" y="1903873"/>
              <a:ext cx="2476500" cy="647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1012" y="1319285"/>
            <a:ext cx="3600000" cy="260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57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x-none" b="1" dirty="0"/>
              <a:t>Services Analysis</a:t>
            </a:r>
            <a:r>
              <a:rPr lang="en-US" altLang="x-none" b="1" dirty="0">
                <a:solidFill>
                  <a:schemeClr val="accent1"/>
                </a:solidFill>
              </a:rPr>
              <a:t/>
            </a:r>
            <a:br>
              <a:rPr lang="en-US" altLang="x-none" b="1" dirty="0">
                <a:solidFill>
                  <a:schemeClr val="accent1"/>
                </a:solidFill>
              </a:rPr>
            </a:b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942B727-3057-CDA1-8301-75F9BCE5421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669" y="1195727"/>
            <a:ext cx="9428488" cy="55098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B900BCD-0D79-6ABC-A2C8-E670FC7313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5669" y="3465513"/>
            <a:ext cx="9428488" cy="107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33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교보문고 </a:t>
            </a:r>
            <a:r>
              <a:rPr lang="en-US" altLang="ko-KR" dirty="0"/>
              <a:t>8</a:t>
            </a:r>
            <a:r>
              <a:rPr lang="ko-KR" altLang="en-US" dirty="0"/>
              <a:t>월 베스트셀러 자료</a:t>
            </a:r>
            <a:endParaRPr lang="en-US" dirty="0"/>
          </a:p>
        </p:txBody>
      </p:sp>
      <p:pic>
        <p:nvPicPr>
          <p:cNvPr id="6" name="그림 5" descr="텍스트, 신문이(가) 표시된 사진&#10;&#10;자동 생성된 설명">
            <a:extLst>
              <a:ext uri="{FF2B5EF4-FFF2-40B4-BE49-F238E27FC236}">
                <a16:creationId xmlns:a16="http://schemas.microsoft.com/office/drawing/2014/main" xmlns="" id="{47FDDEF2-5D77-5DDC-2A3A-A5D786D82A3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1385454"/>
            <a:ext cx="7772400" cy="526623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xmlns="" id="{B7E344D8-CAE7-1E3B-34A0-C1C6698A7F05}"/>
              </a:ext>
            </a:extLst>
          </p:cNvPr>
          <p:cNvSpPr/>
          <p:nvPr/>
        </p:nvSpPr>
        <p:spPr>
          <a:xfrm>
            <a:off x="9396510" y="1504967"/>
            <a:ext cx="585690" cy="50817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06595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교보문고 월별 트렌드 분석</a:t>
            </a:r>
            <a:endParaRPr 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60F39DA4-D106-C5B9-7F54-75DEBD0AAE7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928" y="1653820"/>
            <a:ext cx="7772400" cy="260659"/>
          </a:xfrm>
          <a:prstGeom prst="rect">
            <a:avLst/>
          </a:prstGeom>
        </p:spPr>
      </p:pic>
      <p:pic>
        <p:nvPicPr>
          <p:cNvPr id="24" name="그림 23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83BB38A1-0A3A-BCA5-D6FD-B477478B846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338" y="2830665"/>
            <a:ext cx="7772400" cy="385396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D3E834B-9003-85F9-13AA-AB126DD2977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928" y="2093172"/>
            <a:ext cx="7397220" cy="558800"/>
          </a:xfrm>
          <a:prstGeom prst="rect">
            <a:avLst/>
          </a:prstGeom>
        </p:spPr>
      </p:pic>
      <p:pic>
        <p:nvPicPr>
          <p:cNvPr id="4" name="그림 3" descr="텍스트, 영수증이(가) 표시된 사진&#10;&#10;자동 생성된 설명">
            <a:extLst>
              <a:ext uri="{FF2B5EF4-FFF2-40B4-BE49-F238E27FC236}">
                <a16:creationId xmlns:a16="http://schemas.microsoft.com/office/drawing/2014/main" xmlns="" id="{8C66AB12-73A4-EA6C-9B95-487949C161C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5797" y="1914479"/>
            <a:ext cx="2909455" cy="4604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10FC942-F4AF-E8C2-8C0F-E01FB2D0F6C5}"/>
              </a:ext>
            </a:extLst>
          </p:cNvPr>
          <p:cNvSpPr txBox="1"/>
          <p:nvPr/>
        </p:nvSpPr>
        <p:spPr>
          <a:xfrm>
            <a:off x="9015797" y="1278104"/>
            <a:ext cx="30796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3000" dirty="0"/>
              <a:t>Best seller top 200</a:t>
            </a:r>
            <a:endParaRPr kumimoji="1" lang="x-none" altLang="en-US" sz="3000" dirty="0"/>
          </a:p>
        </p:txBody>
      </p:sp>
    </p:spTree>
    <p:extLst>
      <p:ext uri="{BB962C8B-B14F-4D97-AF65-F5344CB8AC3E}">
        <p14:creationId xmlns:p14="http://schemas.microsoft.com/office/powerpoint/2010/main" val="306551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x-none" b="1" dirty="0"/>
              <a:t>Services Analysis</a:t>
            </a:r>
            <a:r>
              <a:rPr lang="en-US" altLang="x-none" b="1" dirty="0">
                <a:solidFill>
                  <a:schemeClr val="accent1"/>
                </a:solidFill>
              </a:rPr>
              <a:t/>
            </a:r>
            <a:br>
              <a:rPr lang="en-US" altLang="x-none" b="1" dirty="0">
                <a:solidFill>
                  <a:schemeClr val="accent1"/>
                </a:solidFill>
              </a:rPr>
            </a:br>
            <a:endParaRPr lang="en-US" dirty="0"/>
          </a:p>
        </p:txBody>
      </p:sp>
      <p:grpSp>
        <p:nvGrpSpPr>
          <p:cNvPr id="36" name="Group 3">
            <a:extLst>
              <a:ext uri="{FF2B5EF4-FFF2-40B4-BE49-F238E27FC236}">
                <a16:creationId xmlns:a16="http://schemas.microsoft.com/office/drawing/2014/main" xmlns="" id="{40FDD5FF-D931-DC10-8F3B-A00C0B8BA68D}"/>
              </a:ext>
            </a:extLst>
          </p:cNvPr>
          <p:cNvGrpSpPr/>
          <p:nvPr/>
        </p:nvGrpSpPr>
        <p:grpSpPr>
          <a:xfrm>
            <a:off x="626777" y="1839284"/>
            <a:ext cx="2823433" cy="1601515"/>
            <a:chOff x="626777" y="1839284"/>
            <a:chExt cx="2823433" cy="1601515"/>
          </a:xfrm>
        </p:grpSpPr>
        <p:grpSp>
          <p:nvGrpSpPr>
            <p:cNvPr id="37" name="Group 4">
              <a:extLst>
                <a:ext uri="{FF2B5EF4-FFF2-40B4-BE49-F238E27FC236}">
                  <a16:creationId xmlns:a16="http://schemas.microsoft.com/office/drawing/2014/main" xmlns="" id="{76ED7277-656E-C5E3-7814-62F7379123D9}"/>
                </a:ext>
              </a:extLst>
            </p:cNvPr>
            <p:cNvGrpSpPr/>
            <p:nvPr/>
          </p:nvGrpSpPr>
          <p:grpSpPr>
            <a:xfrm>
              <a:off x="626777" y="1839284"/>
              <a:ext cx="2823433" cy="1601515"/>
              <a:chOff x="626777" y="1839284"/>
              <a:chExt cx="2823433" cy="1601515"/>
            </a:xfrm>
          </p:grpSpPr>
          <p:sp>
            <p:nvSpPr>
              <p:cNvPr id="39" name="Rounded Rectangle 6">
                <a:extLst>
                  <a:ext uri="{FF2B5EF4-FFF2-40B4-BE49-F238E27FC236}">
                    <a16:creationId xmlns:a16="http://schemas.microsoft.com/office/drawing/2014/main" xmlns="" id="{D31E0697-A4CF-D950-E62E-96BD7040D71E}"/>
                  </a:ext>
                </a:extLst>
              </p:cNvPr>
              <p:cNvSpPr/>
              <p:nvPr/>
            </p:nvSpPr>
            <p:spPr>
              <a:xfrm>
                <a:off x="626778" y="1839284"/>
                <a:ext cx="604695" cy="60469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AU" sz="2400" dirty="0">
                  <a:solidFill>
                    <a:schemeClr val="bg1"/>
                  </a:solidFill>
                  <a:latin typeface="FontAwesome" pitchFamily="2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xmlns="" id="{FE451C1D-D3CA-2B66-F067-35E9A3B2D85B}"/>
                  </a:ext>
                </a:extLst>
              </p:cNvPr>
              <p:cNvSpPr txBox="1"/>
              <p:nvPr/>
            </p:nvSpPr>
            <p:spPr>
              <a:xfrm>
                <a:off x="1376742" y="2009169"/>
                <a:ext cx="1768620" cy="29354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AU" sz="1600" b="1" dirty="0">
                    <a:solidFill>
                      <a:srgbClr val="656D78"/>
                    </a:solidFill>
                    <a:latin typeface="Source Sans Pro" panose="020B0503030403020204" pitchFamily="34" charset="0"/>
                  </a:rPr>
                  <a:t>Analysis 01</a:t>
                </a:r>
              </a:p>
            </p:txBody>
          </p:sp>
          <p:sp>
            <p:nvSpPr>
              <p:cNvPr id="41" name="Text Placeholder 32">
                <a:extLst>
                  <a:ext uri="{FF2B5EF4-FFF2-40B4-BE49-F238E27FC236}">
                    <a16:creationId xmlns:a16="http://schemas.microsoft.com/office/drawing/2014/main" xmlns="" id="{10EBCE3D-CC19-389D-8445-7CE16700D2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6777" y="2648814"/>
                <a:ext cx="2823433" cy="791985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100" dirty="0">
                    <a:solidFill>
                      <a:schemeClr val="accent1"/>
                    </a:solidFill>
                    <a:latin typeface="Source Sans Pro Light" panose="020B0403030403020204" pitchFamily="34" charset="0"/>
                  </a:rPr>
                  <a:t>Synth chartreuse XOXO, tacos </a:t>
                </a:r>
                <a:r>
                  <a:rPr lang="en-US" sz="1100" dirty="0" err="1">
                    <a:solidFill>
                      <a:schemeClr val="accent1"/>
                    </a:solidFill>
                    <a:latin typeface="Source Sans Pro Light" panose="020B0403030403020204" pitchFamily="34" charset="0"/>
                  </a:rPr>
                  <a:t>brooklyn</a:t>
                </a:r>
                <a:r>
                  <a:rPr lang="en-US" sz="1100" dirty="0">
                    <a:solidFill>
                      <a:schemeClr val="accent1"/>
                    </a:solidFill>
                    <a:latin typeface="Source Sans Pro Light" panose="020B0403030403020204" pitchFamily="34" charset="0"/>
                  </a:rPr>
                  <a:t> VHS plaid.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000" dirty="0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Hashtag fashion axe </a:t>
                </a:r>
                <a:r>
                  <a:rPr lang="en-US" sz="1000" dirty="0" err="1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fingerstache</a:t>
                </a:r>
                <a:r>
                  <a:rPr lang="en-US" sz="1000" dirty="0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, everyday carry </a:t>
                </a:r>
                <a:r>
                  <a:rPr lang="en-US" sz="1000" dirty="0" err="1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shoreditch</a:t>
                </a:r>
                <a:r>
                  <a:rPr lang="en-US" sz="1000" dirty="0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 </a:t>
                </a:r>
                <a:r>
                  <a:rPr lang="en-US" sz="1000" dirty="0" err="1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pinterest</a:t>
                </a:r>
                <a:r>
                  <a:rPr lang="en-US" sz="1000" dirty="0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 umami authentic </a:t>
                </a:r>
                <a:r>
                  <a:rPr lang="en-US" sz="1000" dirty="0" err="1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brooklyn</a:t>
                </a:r>
                <a:r>
                  <a:rPr lang="en-US" sz="1000" dirty="0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 YOLO.</a:t>
                </a:r>
              </a:p>
            </p:txBody>
          </p:sp>
        </p:grpSp>
        <p:sp>
          <p:nvSpPr>
            <p:cNvPr id="38" name="Shape 2540">
              <a:extLst>
                <a:ext uri="{FF2B5EF4-FFF2-40B4-BE49-F238E27FC236}">
                  <a16:creationId xmlns:a16="http://schemas.microsoft.com/office/drawing/2014/main" xmlns="" id="{584C7E8B-1DE3-7DBB-90BE-D5E46CFC737D}"/>
                </a:ext>
              </a:extLst>
            </p:cNvPr>
            <p:cNvSpPr/>
            <p:nvPr/>
          </p:nvSpPr>
          <p:spPr>
            <a:xfrm>
              <a:off x="791964" y="2027539"/>
              <a:ext cx="274320" cy="266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grpSp>
        <p:nvGrpSpPr>
          <p:cNvPr id="42" name="Group 9">
            <a:extLst>
              <a:ext uri="{FF2B5EF4-FFF2-40B4-BE49-F238E27FC236}">
                <a16:creationId xmlns:a16="http://schemas.microsoft.com/office/drawing/2014/main" xmlns="" id="{A34844EB-A71B-D55F-A4AB-159AF591B1FA}"/>
              </a:ext>
            </a:extLst>
          </p:cNvPr>
          <p:cNvGrpSpPr/>
          <p:nvPr/>
        </p:nvGrpSpPr>
        <p:grpSpPr>
          <a:xfrm>
            <a:off x="4698371" y="1819574"/>
            <a:ext cx="2833384" cy="1601515"/>
            <a:chOff x="4698371" y="1819574"/>
            <a:chExt cx="2833384" cy="1601515"/>
          </a:xfrm>
        </p:grpSpPr>
        <p:grpSp>
          <p:nvGrpSpPr>
            <p:cNvPr id="43" name="Group 10">
              <a:extLst>
                <a:ext uri="{FF2B5EF4-FFF2-40B4-BE49-F238E27FC236}">
                  <a16:creationId xmlns:a16="http://schemas.microsoft.com/office/drawing/2014/main" xmlns="" id="{5D24E302-B95A-10CC-A1F2-6DB0FCA3719E}"/>
                </a:ext>
              </a:extLst>
            </p:cNvPr>
            <p:cNvGrpSpPr/>
            <p:nvPr/>
          </p:nvGrpSpPr>
          <p:grpSpPr>
            <a:xfrm>
              <a:off x="4698371" y="1819574"/>
              <a:ext cx="2833384" cy="1601515"/>
              <a:chOff x="4698371" y="1819574"/>
              <a:chExt cx="2833384" cy="1601515"/>
            </a:xfrm>
          </p:grpSpPr>
          <p:sp>
            <p:nvSpPr>
              <p:cNvPr id="45" name="Rounded Rectangle 12">
                <a:extLst>
                  <a:ext uri="{FF2B5EF4-FFF2-40B4-BE49-F238E27FC236}">
                    <a16:creationId xmlns:a16="http://schemas.microsoft.com/office/drawing/2014/main" xmlns="" id="{CD35F4DB-A80F-9652-6718-02EF2A602292}"/>
                  </a:ext>
                </a:extLst>
              </p:cNvPr>
              <p:cNvSpPr/>
              <p:nvPr/>
            </p:nvSpPr>
            <p:spPr>
              <a:xfrm>
                <a:off x="4698371" y="1819574"/>
                <a:ext cx="604695" cy="60469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>
                  <a:solidFill>
                    <a:schemeClr val="bg1"/>
                  </a:solidFill>
                  <a:latin typeface="FontAwesome" pitchFamily="2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xmlns="" id="{7CED151B-19BB-A1CB-8199-D9CAE2F0721A}"/>
                  </a:ext>
                </a:extLst>
              </p:cNvPr>
              <p:cNvSpPr txBox="1"/>
              <p:nvPr/>
            </p:nvSpPr>
            <p:spPr>
              <a:xfrm>
                <a:off x="5448336" y="1989459"/>
                <a:ext cx="1768620" cy="29354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AU" sz="1600" b="1" dirty="0">
                    <a:solidFill>
                      <a:srgbClr val="656D78"/>
                    </a:solidFill>
                    <a:latin typeface="Source Sans Pro" panose="020B0503030403020204" pitchFamily="34" charset="0"/>
                  </a:rPr>
                  <a:t>Analysis 02</a:t>
                </a:r>
              </a:p>
            </p:txBody>
          </p:sp>
          <p:sp>
            <p:nvSpPr>
              <p:cNvPr id="47" name="Text Placeholder 32">
                <a:extLst>
                  <a:ext uri="{FF2B5EF4-FFF2-40B4-BE49-F238E27FC236}">
                    <a16:creationId xmlns:a16="http://schemas.microsoft.com/office/drawing/2014/main" xmlns="" id="{6B2D4735-53DB-E79B-83A1-65F79B4522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8373" y="2629104"/>
                <a:ext cx="2833382" cy="791985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100" dirty="0">
                    <a:solidFill>
                      <a:schemeClr val="accent1"/>
                    </a:solidFill>
                    <a:latin typeface="Source Sans Pro Light" panose="020B0403030403020204" pitchFamily="34" charset="0"/>
                  </a:rPr>
                  <a:t>Synth chartreuse XOXO, tacos </a:t>
                </a:r>
                <a:r>
                  <a:rPr lang="en-US" sz="1100" dirty="0" err="1">
                    <a:solidFill>
                      <a:schemeClr val="accent1"/>
                    </a:solidFill>
                    <a:latin typeface="Source Sans Pro Light" panose="020B0403030403020204" pitchFamily="34" charset="0"/>
                  </a:rPr>
                  <a:t>brooklyn</a:t>
                </a:r>
                <a:r>
                  <a:rPr lang="en-US" sz="1100" dirty="0">
                    <a:solidFill>
                      <a:schemeClr val="accent1"/>
                    </a:solidFill>
                    <a:latin typeface="Source Sans Pro Light" panose="020B0403030403020204" pitchFamily="34" charset="0"/>
                  </a:rPr>
                  <a:t> VHS plaid.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000" dirty="0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Hashtag fashion axe </a:t>
                </a:r>
                <a:r>
                  <a:rPr lang="en-US" sz="1000" dirty="0" err="1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fingerstache</a:t>
                </a:r>
                <a:r>
                  <a:rPr lang="en-US" sz="1000" dirty="0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, everyday carry </a:t>
                </a:r>
                <a:r>
                  <a:rPr lang="en-US" sz="1000" dirty="0" err="1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shoreditch</a:t>
                </a:r>
                <a:r>
                  <a:rPr lang="en-US" sz="1000" dirty="0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 </a:t>
                </a:r>
                <a:r>
                  <a:rPr lang="en-US" sz="1000" dirty="0" err="1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pinterest</a:t>
                </a:r>
                <a:r>
                  <a:rPr lang="en-US" sz="1000" dirty="0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 umami authentic </a:t>
                </a:r>
                <a:r>
                  <a:rPr lang="en-US" sz="1000" dirty="0" err="1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brooklyn</a:t>
                </a:r>
                <a:r>
                  <a:rPr lang="en-US" sz="1000" dirty="0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 YOLO.</a:t>
                </a:r>
              </a:p>
            </p:txBody>
          </p:sp>
        </p:grpSp>
        <p:sp>
          <p:nvSpPr>
            <p:cNvPr id="44" name="Shape 2540">
              <a:extLst>
                <a:ext uri="{FF2B5EF4-FFF2-40B4-BE49-F238E27FC236}">
                  <a16:creationId xmlns:a16="http://schemas.microsoft.com/office/drawing/2014/main" xmlns="" id="{4A244084-2C7A-6178-B746-4CA102A7E939}"/>
                </a:ext>
              </a:extLst>
            </p:cNvPr>
            <p:cNvSpPr/>
            <p:nvPr/>
          </p:nvSpPr>
          <p:spPr>
            <a:xfrm>
              <a:off x="4863558" y="2002869"/>
              <a:ext cx="274320" cy="266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grpSp>
        <p:nvGrpSpPr>
          <p:cNvPr id="48" name="Group 15">
            <a:extLst>
              <a:ext uri="{FF2B5EF4-FFF2-40B4-BE49-F238E27FC236}">
                <a16:creationId xmlns:a16="http://schemas.microsoft.com/office/drawing/2014/main" xmlns="" id="{EE4A5EEF-103A-18E4-8B51-478D4B132B8A}"/>
              </a:ext>
            </a:extLst>
          </p:cNvPr>
          <p:cNvGrpSpPr/>
          <p:nvPr/>
        </p:nvGrpSpPr>
        <p:grpSpPr>
          <a:xfrm>
            <a:off x="8779917" y="1819574"/>
            <a:ext cx="2833906" cy="1601516"/>
            <a:chOff x="8779917" y="1819574"/>
            <a:chExt cx="2833906" cy="1601516"/>
          </a:xfrm>
        </p:grpSpPr>
        <p:grpSp>
          <p:nvGrpSpPr>
            <p:cNvPr id="49" name="Group 16">
              <a:extLst>
                <a:ext uri="{FF2B5EF4-FFF2-40B4-BE49-F238E27FC236}">
                  <a16:creationId xmlns:a16="http://schemas.microsoft.com/office/drawing/2014/main" xmlns="" id="{AAACAFC9-058E-E3CD-8858-5B8AE958DB91}"/>
                </a:ext>
              </a:extLst>
            </p:cNvPr>
            <p:cNvGrpSpPr/>
            <p:nvPr/>
          </p:nvGrpSpPr>
          <p:grpSpPr>
            <a:xfrm>
              <a:off x="8779917" y="1819574"/>
              <a:ext cx="2833906" cy="1601516"/>
              <a:chOff x="8779917" y="1819574"/>
              <a:chExt cx="2833906" cy="1601516"/>
            </a:xfrm>
          </p:grpSpPr>
          <p:sp>
            <p:nvSpPr>
              <p:cNvPr id="51" name="Rounded Rectangle 18">
                <a:extLst>
                  <a:ext uri="{FF2B5EF4-FFF2-40B4-BE49-F238E27FC236}">
                    <a16:creationId xmlns:a16="http://schemas.microsoft.com/office/drawing/2014/main" xmlns="" id="{CF148428-40C5-F25C-1E9A-DA9E5FF17842}"/>
                  </a:ext>
                </a:extLst>
              </p:cNvPr>
              <p:cNvSpPr/>
              <p:nvPr/>
            </p:nvSpPr>
            <p:spPr>
              <a:xfrm>
                <a:off x="8779917" y="1819574"/>
                <a:ext cx="604695" cy="60469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/>
                <a:endParaRPr lang="en-US" sz="2400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xmlns="" id="{2BCF1DA2-BD89-1D40-8074-2CC68E3B26FC}"/>
                  </a:ext>
                </a:extLst>
              </p:cNvPr>
              <p:cNvSpPr txBox="1"/>
              <p:nvPr/>
            </p:nvSpPr>
            <p:spPr>
              <a:xfrm>
                <a:off x="9529882" y="1989459"/>
                <a:ext cx="1768620" cy="29354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AU" sz="1600" b="1" dirty="0">
                    <a:solidFill>
                      <a:srgbClr val="656D78"/>
                    </a:solidFill>
                    <a:latin typeface="Source Sans Pro" panose="020B0503030403020204" pitchFamily="34" charset="0"/>
                  </a:rPr>
                  <a:t>Analysis 03</a:t>
                </a:r>
              </a:p>
            </p:txBody>
          </p:sp>
          <p:sp>
            <p:nvSpPr>
              <p:cNvPr id="53" name="Text Placeholder 32">
                <a:extLst>
                  <a:ext uri="{FF2B5EF4-FFF2-40B4-BE49-F238E27FC236}">
                    <a16:creationId xmlns:a16="http://schemas.microsoft.com/office/drawing/2014/main" xmlns="" id="{859BA69C-427F-D415-AE90-70FCD0845E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79917" y="2629105"/>
                <a:ext cx="2833906" cy="791985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100" dirty="0">
                    <a:solidFill>
                      <a:schemeClr val="accent1"/>
                    </a:solidFill>
                    <a:latin typeface="Source Sans Pro Light" panose="020B0403030403020204" pitchFamily="34" charset="0"/>
                  </a:rPr>
                  <a:t>Synth chartreuse XOXO, tacos </a:t>
                </a:r>
                <a:r>
                  <a:rPr lang="en-US" sz="1100" dirty="0" err="1">
                    <a:solidFill>
                      <a:schemeClr val="accent1"/>
                    </a:solidFill>
                    <a:latin typeface="Source Sans Pro Light" panose="020B0403030403020204" pitchFamily="34" charset="0"/>
                  </a:rPr>
                  <a:t>brooklyn</a:t>
                </a:r>
                <a:r>
                  <a:rPr lang="en-US" sz="1100" dirty="0">
                    <a:solidFill>
                      <a:schemeClr val="accent1"/>
                    </a:solidFill>
                    <a:latin typeface="Source Sans Pro Light" panose="020B0403030403020204" pitchFamily="34" charset="0"/>
                  </a:rPr>
                  <a:t> VHS plaid.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000" dirty="0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Hashtag fashion axe </a:t>
                </a:r>
                <a:r>
                  <a:rPr lang="en-US" sz="1000" dirty="0" err="1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fingerstache</a:t>
                </a:r>
                <a:r>
                  <a:rPr lang="en-US" sz="1000" dirty="0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, everyday carry </a:t>
                </a:r>
                <a:r>
                  <a:rPr lang="en-US" sz="1000" dirty="0" err="1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shoreditch</a:t>
                </a:r>
                <a:r>
                  <a:rPr lang="en-US" sz="1000" dirty="0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 </a:t>
                </a:r>
                <a:r>
                  <a:rPr lang="en-US" sz="1000" dirty="0" err="1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pinterest</a:t>
                </a:r>
                <a:r>
                  <a:rPr lang="en-US" sz="1000" dirty="0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 umami authentic </a:t>
                </a:r>
                <a:r>
                  <a:rPr lang="en-US" sz="1000" dirty="0" err="1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brooklyn</a:t>
                </a:r>
                <a:r>
                  <a:rPr lang="en-US" sz="1000" dirty="0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 YOLO.</a:t>
                </a:r>
              </a:p>
            </p:txBody>
          </p:sp>
        </p:grpSp>
        <p:sp>
          <p:nvSpPr>
            <p:cNvPr id="50" name="Shape 2540">
              <a:extLst>
                <a:ext uri="{FF2B5EF4-FFF2-40B4-BE49-F238E27FC236}">
                  <a16:creationId xmlns:a16="http://schemas.microsoft.com/office/drawing/2014/main" xmlns="" id="{C36AAEBF-C27D-A486-6519-2F87F18831C0}"/>
                </a:ext>
              </a:extLst>
            </p:cNvPr>
            <p:cNvSpPr/>
            <p:nvPr/>
          </p:nvSpPr>
          <p:spPr>
            <a:xfrm>
              <a:off x="8945104" y="2002869"/>
              <a:ext cx="274320" cy="266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grpSp>
        <p:nvGrpSpPr>
          <p:cNvPr id="54" name="Group 21">
            <a:extLst>
              <a:ext uri="{FF2B5EF4-FFF2-40B4-BE49-F238E27FC236}">
                <a16:creationId xmlns:a16="http://schemas.microsoft.com/office/drawing/2014/main" xmlns="" id="{827D6091-1EE9-5A72-7E7F-F1FA62FCF5B3}"/>
              </a:ext>
            </a:extLst>
          </p:cNvPr>
          <p:cNvGrpSpPr/>
          <p:nvPr/>
        </p:nvGrpSpPr>
        <p:grpSpPr>
          <a:xfrm>
            <a:off x="626777" y="3940087"/>
            <a:ext cx="2823433" cy="1601516"/>
            <a:chOff x="626777" y="3940087"/>
            <a:chExt cx="2823433" cy="1601516"/>
          </a:xfrm>
        </p:grpSpPr>
        <p:grpSp>
          <p:nvGrpSpPr>
            <p:cNvPr id="55" name="Group 22">
              <a:extLst>
                <a:ext uri="{FF2B5EF4-FFF2-40B4-BE49-F238E27FC236}">
                  <a16:creationId xmlns:a16="http://schemas.microsoft.com/office/drawing/2014/main" xmlns="" id="{588193CF-E399-B5AD-085C-11F601362DC3}"/>
                </a:ext>
              </a:extLst>
            </p:cNvPr>
            <p:cNvGrpSpPr/>
            <p:nvPr/>
          </p:nvGrpSpPr>
          <p:grpSpPr>
            <a:xfrm>
              <a:off x="626777" y="3940087"/>
              <a:ext cx="2823433" cy="1601516"/>
              <a:chOff x="626777" y="3940087"/>
              <a:chExt cx="2823433" cy="1601516"/>
            </a:xfrm>
          </p:grpSpPr>
          <p:sp>
            <p:nvSpPr>
              <p:cNvPr id="57" name="Rounded Rectangle 24">
                <a:extLst>
                  <a:ext uri="{FF2B5EF4-FFF2-40B4-BE49-F238E27FC236}">
                    <a16:creationId xmlns:a16="http://schemas.microsoft.com/office/drawing/2014/main" xmlns="" id="{A3884B80-31C0-B834-7979-ED0F2AC9D406}"/>
                  </a:ext>
                </a:extLst>
              </p:cNvPr>
              <p:cNvSpPr/>
              <p:nvPr/>
            </p:nvSpPr>
            <p:spPr>
              <a:xfrm>
                <a:off x="626777" y="3940087"/>
                <a:ext cx="604695" cy="60469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/>
                <a:endParaRPr lang="en-US" sz="24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xmlns="" id="{314D36E1-C130-16FA-BA5E-01EDFC81779B}"/>
                  </a:ext>
                </a:extLst>
              </p:cNvPr>
              <p:cNvSpPr txBox="1"/>
              <p:nvPr/>
            </p:nvSpPr>
            <p:spPr>
              <a:xfrm>
                <a:off x="1376744" y="4109973"/>
                <a:ext cx="1768620" cy="29354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AU" sz="1600" b="1" dirty="0">
                    <a:solidFill>
                      <a:srgbClr val="656D78"/>
                    </a:solidFill>
                    <a:latin typeface="Source Sans Pro" panose="020B0503030403020204" pitchFamily="34" charset="0"/>
                  </a:rPr>
                  <a:t>Analysis 04</a:t>
                </a:r>
              </a:p>
            </p:txBody>
          </p:sp>
          <p:sp>
            <p:nvSpPr>
              <p:cNvPr id="59" name="Text Placeholder 32">
                <a:extLst>
                  <a:ext uri="{FF2B5EF4-FFF2-40B4-BE49-F238E27FC236}">
                    <a16:creationId xmlns:a16="http://schemas.microsoft.com/office/drawing/2014/main" xmlns="" id="{447B802B-4354-8F7C-F815-7538ECEDE8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6779" y="4749618"/>
                <a:ext cx="2823431" cy="791985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100" dirty="0">
                    <a:solidFill>
                      <a:schemeClr val="accent1"/>
                    </a:solidFill>
                    <a:latin typeface="Source Sans Pro Light" panose="020B0403030403020204" pitchFamily="34" charset="0"/>
                  </a:rPr>
                  <a:t>Synth chartreuse XOXO, tacos </a:t>
                </a:r>
                <a:r>
                  <a:rPr lang="en-US" sz="1100" dirty="0" err="1">
                    <a:solidFill>
                      <a:schemeClr val="accent1"/>
                    </a:solidFill>
                    <a:latin typeface="Source Sans Pro Light" panose="020B0403030403020204" pitchFamily="34" charset="0"/>
                  </a:rPr>
                  <a:t>brooklyn</a:t>
                </a:r>
                <a:r>
                  <a:rPr lang="en-US" sz="1100" dirty="0">
                    <a:solidFill>
                      <a:schemeClr val="accent1"/>
                    </a:solidFill>
                    <a:latin typeface="Source Sans Pro Light" panose="020B0403030403020204" pitchFamily="34" charset="0"/>
                  </a:rPr>
                  <a:t> VHS plaid.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000" dirty="0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Hashtag fashion axe </a:t>
                </a:r>
                <a:r>
                  <a:rPr lang="en-US" sz="1000" dirty="0" err="1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fingerstache</a:t>
                </a:r>
                <a:r>
                  <a:rPr lang="en-US" sz="1000" dirty="0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, everyday carry </a:t>
                </a:r>
                <a:r>
                  <a:rPr lang="en-US" sz="1000" dirty="0" err="1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shoreditch</a:t>
                </a:r>
                <a:r>
                  <a:rPr lang="en-US" sz="1000" dirty="0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 </a:t>
                </a:r>
                <a:r>
                  <a:rPr lang="en-US" sz="1000" dirty="0" err="1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pinterest</a:t>
                </a:r>
                <a:r>
                  <a:rPr lang="en-US" sz="1000" dirty="0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 umami authentic </a:t>
                </a:r>
                <a:r>
                  <a:rPr lang="en-US" sz="1000" dirty="0" err="1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brooklyn</a:t>
                </a:r>
                <a:r>
                  <a:rPr lang="en-US" sz="1000" dirty="0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 YOLO.</a:t>
                </a:r>
              </a:p>
            </p:txBody>
          </p:sp>
        </p:grpSp>
        <p:sp>
          <p:nvSpPr>
            <p:cNvPr id="56" name="Shape 2540">
              <a:extLst>
                <a:ext uri="{FF2B5EF4-FFF2-40B4-BE49-F238E27FC236}">
                  <a16:creationId xmlns:a16="http://schemas.microsoft.com/office/drawing/2014/main" xmlns="" id="{9D2AD6AD-A69A-8CBE-3AA7-F88706F92A04}"/>
                </a:ext>
              </a:extLst>
            </p:cNvPr>
            <p:cNvSpPr/>
            <p:nvPr/>
          </p:nvSpPr>
          <p:spPr>
            <a:xfrm>
              <a:off x="786989" y="4118423"/>
              <a:ext cx="274320" cy="266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grpSp>
        <p:nvGrpSpPr>
          <p:cNvPr id="60" name="Group 27">
            <a:extLst>
              <a:ext uri="{FF2B5EF4-FFF2-40B4-BE49-F238E27FC236}">
                <a16:creationId xmlns:a16="http://schemas.microsoft.com/office/drawing/2014/main" xmlns="" id="{77BA686E-5FE1-A6BB-5DA6-0110962F4C78}"/>
              </a:ext>
            </a:extLst>
          </p:cNvPr>
          <p:cNvGrpSpPr/>
          <p:nvPr/>
        </p:nvGrpSpPr>
        <p:grpSpPr>
          <a:xfrm>
            <a:off x="4698371" y="3950877"/>
            <a:ext cx="2833384" cy="1601516"/>
            <a:chOff x="4698371" y="3950877"/>
            <a:chExt cx="2833384" cy="1601516"/>
          </a:xfrm>
        </p:grpSpPr>
        <p:grpSp>
          <p:nvGrpSpPr>
            <p:cNvPr id="61" name="Group 28">
              <a:extLst>
                <a:ext uri="{FF2B5EF4-FFF2-40B4-BE49-F238E27FC236}">
                  <a16:creationId xmlns:a16="http://schemas.microsoft.com/office/drawing/2014/main" xmlns="" id="{23CB4DC1-6B52-B3F2-1B35-E284F4332D6F}"/>
                </a:ext>
              </a:extLst>
            </p:cNvPr>
            <p:cNvGrpSpPr/>
            <p:nvPr/>
          </p:nvGrpSpPr>
          <p:grpSpPr>
            <a:xfrm>
              <a:off x="4698371" y="3950877"/>
              <a:ext cx="2833384" cy="1601516"/>
              <a:chOff x="4698371" y="3950877"/>
              <a:chExt cx="2833384" cy="1601516"/>
            </a:xfrm>
          </p:grpSpPr>
          <p:sp>
            <p:nvSpPr>
              <p:cNvPr id="63" name="Rounded Rectangle 30">
                <a:extLst>
                  <a:ext uri="{FF2B5EF4-FFF2-40B4-BE49-F238E27FC236}">
                    <a16:creationId xmlns:a16="http://schemas.microsoft.com/office/drawing/2014/main" xmlns="" id="{8B31A59B-30F7-F4E7-EDB7-C075E52DE959}"/>
                  </a:ext>
                </a:extLst>
              </p:cNvPr>
              <p:cNvSpPr/>
              <p:nvPr/>
            </p:nvSpPr>
            <p:spPr>
              <a:xfrm>
                <a:off x="4698371" y="3950877"/>
                <a:ext cx="604695" cy="60469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AU" sz="2400" dirty="0">
                  <a:solidFill>
                    <a:schemeClr val="bg1"/>
                  </a:solidFill>
                  <a:latin typeface="FontAwesome" pitchFamily="2" charset="0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xmlns="" id="{EE99DCFA-6F69-FF7F-0CD2-AEFFC4A14ED9}"/>
                  </a:ext>
                </a:extLst>
              </p:cNvPr>
              <p:cNvSpPr txBox="1"/>
              <p:nvPr/>
            </p:nvSpPr>
            <p:spPr>
              <a:xfrm>
                <a:off x="5448336" y="4120762"/>
                <a:ext cx="1768620" cy="29354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AU" sz="1600" b="1" dirty="0">
                    <a:solidFill>
                      <a:srgbClr val="656D78"/>
                    </a:solidFill>
                    <a:latin typeface="Source Sans Pro" panose="020B0503030403020204" pitchFamily="34" charset="0"/>
                  </a:rPr>
                  <a:t>Analysis 05</a:t>
                </a:r>
              </a:p>
            </p:txBody>
          </p:sp>
          <p:sp>
            <p:nvSpPr>
              <p:cNvPr id="65" name="Text Placeholder 32">
                <a:extLst>
                  <a:ext uri="{FF2B5EF4-FFF2-40B4-BE49-F238E27FC236}">
                    <a16:creationId xmlns:a16="http://schemas.microsoft.com/office/drawing/2014/main" xmlns="" id="{6C3910D9-46E4-9344-DAC7-0CD6E631BC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8373" y="4760408"/>
                <a:ext cx="2833382" cy="791985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100" dirty="0">
                    <a:solidFill>
                      <a:schemeClr val="accent1"/>
                    </a:solidFill>
                    <a:latin typeface="Source Sans Pro Light" panose="020B0403030403020204" pitchFamily="34" charset="0"/>
                  </a:rPr>
                  <a:t>Synth chartreuse XOXO, tacos </a:t>
                </a:r>
                <a:r>
                  <a:rPr lang="en-US" sz="1100" dirty="0" err="1">
                    <a:solidFill>
                      <a:schemeClr val="accent1"/>
                    </a:solidFill>
                    <a:latin typeface="Source Sans Pro Light" panose="020B0403030403020204" pitchFamily="34" charset="0"/>
                  </a:rPr>
                  <a:t>brooklyn</a:t>
                </a:r>
                <a:r>
                  <a:rPr lang="en-US" sz="1100" dirty="0">
                    <a:solidFill>
                      <a:schemeClr val="accent1"/>
                    </a:solidFill>
                    <a:latin typeface="Source Sans Pro Light" panose="020B0403030403020204" pitchFamily="34" charset="0"/>
                  </a:rPr>
                  <a:t> VHS plaid.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000" dirty="0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Hashtag fashion axe </a:t>
                </a:r>
                <a:r>
                  <a:rPr lang="en-US" sz="1000" dirty="0" err="1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fingerstache</a:t>
                </a:r>
                <a:r>
                  <a:rPr lang="en-US" sz="1000" dirty="0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, everyday carry </a:t>
                </a:r>
                <a:r>
                  <a:rPr lang="en-US" sz="1000" dirty="0" err="1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shoreditch</a:t>
                </a:r>
                <a:r>
                  <a:rPr lang="en-US" sz="1000" dirty="0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 </a:t>
                </a:r>
                <a:r>
                  <a:rPr lang="en-US" sz="1000" dirty="0" err="1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pinterest</a:t>
                </a:r>
                <a:r>
                  <a:rPr lang="en-US" sz="1000" dirty="0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 umami authentic </a:t>
                </a:r>
                <a:r>
                  <a:rPr lang="en-US" sz="1000" dirty="0" err="1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brooklyn</a:t>
                </a:r>
                <a:r>
                  <a:rPr lang="en-US" sz="1000" dirty="0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 YOLO.</a:t>
                </a:r>
              </a:p>
            </p:txBody>
          </p:sp>
        </p:grpSp>
        <p:sp>
          <p:nvSpPr>
            <p:cNvPr id="62" name="Shape 2540">
              <a:extLst>
                <a:ext uri="{FF2B5EF4-FFF2-40B4-BE49-F238E27FC236}">
                  <a16:creationId xmlns:a16="http://schemas.microsoft.com/office/drawing/2014/main" xmlns="" id="{78DC4A84-38AA-74E4-FB6A-CE15BDE531BB}"/>
                </a:ext>
              </a:extLst>
            </p:cNvPr>
            <p:cNvSpPr/>
            <p:nvPr/>
          </p:nvSpPr>
          <p:spPr>
            <a:xfrm>
              <a:off x="4863558" y="4114493"/>
              <a:ext cx="274320" cy="266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  <p:grpSp>
        <p:nvGrpSpPr>
          <p:cNvPr id="66" name="Group 33">
            <a:extLst>
              <a:ext uri="{FF2B5EF4-FFF2-40B4-BE49-F238E27FC236}">
                <a16:creationId xmlns:a16="http://schemas.microsoft.com/office/drawing/2014/main" xmlns="" id="{54CA5D65-1DDA-B618-0ADE-EC6EBEC0620E}"/>
              </a:ext>
            </a:extLst>
          </p:cNvPr>
          <p:cNvGrpSpPr/>
          <p:nvPr/>
        </p:nvGrpSpPr>
        <p:grpSpPr>
          <a:xfrm>
            <a:off x="8779917" y="3924974"/>
            <a:ext cx="2833906" cy="1602780"/>
            <a:chOff x="8779917" y="3924974"/>
            <a:chExt cx="2833906" cy="1602780"/>
          </a:xfrm>
        </p:grpSpPr>
        <p:grpSp>
          <p:nvGrpSpPr>
            <p:cNvPr id="67" name="Group 34">
              <a:extLst>
                <a:ext uri="{FF2B5EF4-FFF2-40B4-BE49-F238E27FC236}">
                  <a16:creationId xmlns:a16="http://schemas.microsoft.com/office/drawing/2014/main" xmlns="" id="{ADE26F16-53C9-0B54-7533-E8736E5E32BA}"/>
                </a:ext>
              </a:extLst>
            </p:cNvPr>
            <p:cNvGrpSpPr/>
            <p:nvPr/>
          </p:nvGrpSpPr>
          <p:grpSpPr>
            <a:xfrm>
              <a:off x="8779917" y="3924974"/>
              <a:ext cx="2833906" cy="1602780"/>
              <a:chOff x="8779917" y="3924974"/>
              <a:chExt cx="2833906" cy="1602780"/>
            </a:xfrm>
          </p:grpSpPr>
          <p:sp>
            <p:nvSpPr>
              <p:cNvPr id="69" name="Rounded Rectangle 36">
                <a:extLst>
                  <a:ext uri="{FF2B5EF4-FFF2-40B4-BE49-F238E27FC236}">
                    <a16:creationId xmlns:a16="http://schemas.microsoft.com/office/drawing/2014/main" xmlns="" id="{22C3C887-E5DB-497F-B0F6-DF68E2C16E1C}"/>
                  </a:ext>
                </a:extLst>
              </p:cNvPr>
              <p:cNvSpPr/>
              <p:nvPr/>
            </p:nvSpPr>
            <p:spPr>
              <a:xfrm>
                <a:off x="8779917" y="3924974"/>
                <a:ext cx="604695" cy="60469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AU" sz="2400" dirty="0">
                  <a:solidFill>
                    <a:schemeClr val="bg1"/>
                  </a:solidFill>
                  <a:latin typeface="FontAwesome" pitchFamily="2" charset="0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xmlns="" id="{8675A9CC-E91F-ACAC-2008-E31CE58CA2BD}"/>
                  </a:ext>
                </a:extLst>
              </p:cNvPr>
              <p:cNvSpPr txBox="1"/>
              <p:nvPr/>
            </p:nvSpPr>
            <p:spPr>
              <a:xfrm>
                <a:off x="9529882" y="4096123"/>
                <a:ext cx="1768620" cy="29354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AU" sz="1600" b="1" dirty="0">
                    <a:solidFill>
                      <a:srgbClr val="656D78"/>
                    </a:solidFill>
                    <a:latin typeface="Source Sans Pro" panose="020B0503030403020204" pitchFamily="34" charset="0"/>
                  </a:rPr>
                  <a:t>Analysis 06</a:t>
                </a:r>
              </a:p>
            </p:txBody>
          </p:sp>
          <p:sp>
            <p:nvSpPr>
              <p:cNvPr id="71" name="Text Placeholder 32">
                <a:extLst>
                  <a:ext uri="{FF2B5EF4-FFF2-40B4-BE49-F238E27FC236}">
                    <a16:creationId xmlns:a16="http://schemas.microsoft.com/office/drawing/2014/main" xmlns="" id="{51D8B6C3-F6A4-9958-A3FE-9048DB9568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79917" y="4735769"/>
                <a:ext cx="2833906" cy="791985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100" dirty="0">
                    <a:solidFill>
                      <a:schemeClr val="accent1"/>
                    </a:solidFill>
                    <a:latin typeface="Source Sans Pro Light" panose="020B0403030403020204" pitchFamily="34" charset="0"/>
                  </a:rPr>
                  <a:t>Synth chartreuse XOXO, tacos </a:t>
                </a:r>
                <a:r>
                  <a:rPr lang="en-US" sz="1100" dirty="0" err="1">
                    <a:solidFill>
                      <a:schemeClr val="accent1"/>
                    </a:solidFill>
                    <a:latin typeface="Source Sans Pro Light" panose="020B0403030403020204" pitchFamily="34" charset="0"/>
                  </a:rPr>
                  <a:t>brooklyn</a:t>
                </a:r>
                <a:r>
                  <a:rPr lang="en-US" sz="1100" dirty="0">
                    <a:solidFill>
                      <a:schemeClr val="accent1"/>
                    </a:solidFill>
                    <a:latin typeface="Source Sans Pro Light" panose="020B0403030403020204" pitchFamily="34" charset="0"/>
                  </a:rPr>
                  <a:t> VHS plaid.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000" dirty="0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Hashtag fashion axe </a:t>
                </a:r>
                <a:r>
                  <a:rPr lang="en-US" sz="1000" dirty="0" err="1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fingerstache</a:t>
                </a:r>
                <a:r>
                  <a:rPr lang="en-US" sz="1000" dirty="0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, everyday carry </a:t>
                </a:r>
                <a:r>
                  <a:rPr lang="en-US" sz="1000" dirty="0" err="1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shoreditch</a:t>
                </a:r>
                <a:r>
                  <a:rPr lang="en-US" sz="1000" dirty="0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 </a:t>
                </a:r>
                <a:r>
                  <a:rPr lang="en-US" sz="1000" dirty="0" err="1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pinterest</a:t>
                </a:r>
                <a:r>
                  <a:rPr lang="en-US" sz="1000" dirty="0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 umami authentic </a:t>
                </a:r>
                <a:r>
                  <a:rPr lang="en-US" sz="1000" dirty="0" err="1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brooklyn</a:t>
                </a:r>
                <a:r>
                  <a:rPr lang="en-US" sz="1000" dirty="0">
                    <a:solidFill>
                      <a:srgbClr val="656D78"/>
                    </a:solidFill>
                    <a:latin typeface="Source Sans Pro Light" panose="020B0403030403020204" pitchFamily="34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 YOLO.</a:t>
                </a:r>
              </a:p>
            </p:txBody>
          </p:sp>
        </p:grpSp>
        <p:sp>
          <p:nvSpPr>
            <p:cNvPr id="68" name="Shape 2540">
              <a:extLst>
                <a:ext uri="{FF2B5EF4-FFF2-40B4-BE49-F238E27FC236}">
                  <a16:creationId xmlns:a16="http://schemas.microsoft.com/office/drawing/2014/main" xmlns="" id="{EAA74161-85F3-37A3-08D4-9E3DDD37A1C9}"/>
                </a:ext>
              </a:extLst>
            </p:cNvPr>
            <p:cNvSpPr/>
            <p:nvPr/>
          </p:nvSpPr>
          <p:spPr>
            <a:xfrm>
              <a:off x="8945104" y="4093960"/>
              <a:ext cx="274320" cy="266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Source Sans Pro Light" charset="0"/>
                <a:ea typeface="Source Sans Pro Light" charset="0"/>
                <a:cs typeface="Source Sans Pro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330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교보문고 월별 트렌드 시각화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41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가두리 양식장을 벗어나려는 네이버 : 동아사이언스">
            <a:extLst>
              <a:ext uri="{FF2B5EF4-FFF2-40B4-BE49-F238E27FC236}">
                <a16:creationId xmlns:a16="http://schemas.microsoft.com/office/drawing/2014/main" xmlns="" id="{0B41E274-2F34-00EA-C6A1-C369055F7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86531" y="1579950"/>
            <a:ext cx="5749824" cy="2559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교보문고 월별 트렌드와 네이버 검색어 트렌드 비교</a:t>
            </a:r>
            <a:endParaRPr 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AF0B4BBF-F694-2A64-1E28-3B4DCEB04AD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515" y="1991216"/>
            <a:ext cx="5649016" cy="4035011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xmlns="" id="{42BCAC5B-89C2-0A1B-CF2F-5209A774BA40}"/>
              </a:ext>
            </a:extLst>
          </p:cNvPr>
          <p:cNvSpPr/>
          <p:nvPr/>
        </p:nvSpPr>
        <p:spPr>
          <a:xfrm>
            <a:off x="120892" y="2369386"/>
            <a:ext cx="5938142" cy="178544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BFD85F6-C37F-27B0-3199-01F7A25BF91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793"/>
          <a:stretch/>
        </p:blipFill>
        <p:spPr>
          <a:xfrm>
            <a:off x="6589495" y="4382313"/>
            <a:ext cx="4594086" cy="118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6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네이버 통합 검색어 트렌드 추출</a:t>
            </a:r>
            <a:endParaRPr 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10CB75CC-81C9-4DBA-A866-219954D73D1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598" y="2965410"/>
            <a:ext cx="10845202" cy="120036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3FD01D6-F696-7474-6426-EF160BDD60AA}"/>
              </a:ext>
            </a:extLst>
          </p:cNvPr>
          <p:cNvSpPr/>
          <p:nvPr/>
        </p:nvSpPr>
        <p:spPr>
          <a:xfrm>
            <a:off x="4629195" y="3385770"/>
            <a:ext cx="1025918" cy="271830"/>
          </a:xfrm>
          <a:prstGeom prst="rect">
            <a:avLst/>
          </a:prstGeom>
          <a:solidFill>
            <a:srgbClr val="00B05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A37E30BD-2912-A1CA-B5C6-3410B7E07E31}"/>
              </a:ext>
            </a:extLst>
          </p:cNvPr>
          <p:cNvSpPr/>
          <p:nvPr/>
        </p:nvSpPr>
        <p:spPr>
          <a:xfrm>
            <a:off x="2201812" y="3616570"/>
            <a:ext cx="1025918" cy="271830"/>
          </a:xfrm>
          <a:prstGeom prst="rect">
            <a:avLst/>
          </a:prstGeom>
          <a:solidFill>
            <a:srgbClr val="00B05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CEBDE7A3-1E1B-65A4-A91F-3582F1114175}"/>
              </a:ext>
            </a:extLst>
          </p:cNvPr>
          <p:cNvSpPr/>
          <p:nvPr/>
        </p:nvSpPr>
        <p:spPr>
          <a:xfrm>
            <a:off x="2201812" y="3893949"/>
            <a:ext cx="1025918" cy="271830"/>
          </a:xfrm>
          <a:prstGeom prst="rect">
            <a:avLst/>
          </a:prstGeom>
          <a:solidFill>
            <a:srgbClr val="00B05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59396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E221E1B9-2F40-D0AE-13E5-5009D89B6E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0722" y="2704430"/>
            <a:ext cx="6193460" cy="25645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도서 트렌드와 네이버 검색어 트렌드 상관관계 도출</a:t>
            </a:r>
            <a:endParaRPr lang="en-US" dirty="0"/>
          </a:p>
        </p:txBody>
      </p:sp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2202CF9B-30BA-9F92-B41C-F8028737798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40" y="1754321"/>
            <a:ext cx="4188431" cy="4741071"/>
          </a:xfrm>
          <a:prstGeom prst="rect">
            <a:avLst/>
          </a:prstGeom>
          <a:ln w="76200">
            <a:solidFill>
              <a:srgbClr val="00B050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53864E78-1299-6D39-758F-F8965EDAD26B}"/>
              </a:ext>
            </a:extLst>
          </p:cNvPr>
          <p:cNvSpPr/>
          <p:nvPr/>
        </p:nvSpPr>
        <p:spPr>
          <a:xfrm>
            <a:off x="6888688" y="2774005"/>
            <a:ext cx="2444500" cy="347567"/>
          </a:xfrm>
          <a:prstGeom prst="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995C412D-DE35-7095-9D80-E93A67538A17}"/>
              </a:ext>
            </a:extLst>
          </p:cNvPr>
          <p:cNvSpPr/>
          <p:nvPr/>
        </p:nvSpPr>
        <p:spPr>
          <a:xfrm>
            <a:off x="9499682" y="2774004"/>
            <a:ext cx="2444500" cy="347567"/>
          </a:xfrm>
          <a:prstGeom prst="rect">
            <a:avLst/>
          </a:prstGeom>
          <a:solidFill>
            <a:srgbClr val="00B05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28F9C6C8-01CF-1F9F-5219-38C956E0B11D}"/>
              </a:ext>
            </a:extLst>
          </p:cNvPr>
          <p:cNvSpPr/>
          <p:nvPr/>
        </p:nvSpPr>
        <p:spPr>
          <a:xfrm>
            <a:off x="5750722" y="3150349"/>
            <a:ext cx="939316" cy="1064900"/>
          </a:xfrm>
          <a:prstGeom prst="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464DC230-99D6-7F5E-AF1E-051DB8A12F12}"/>
              </a:ext>
            </a:extLst>
          </p:cNvPr>
          <p:cNvSpPr/>
          <p:nvPr/>
        </p:nvSpPr>
        <p:spPr>
          <a:xfrm>
            <a:off x="5750722" y="4209680"/>
            <a:ext cx="939316" cy="1064900"/>
          </a:xfrm>
          <a:prstGeom prst="rect">
            <a:avLst/>
          </a:prstGeom>
          <a:solidFill>
            <a:srgbClr val="00B05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xmlns="" id="{0EF9E9AC-80B8-3EF7-9584-A1DA9A8EF6D1}"/>
              </a:ext>
            </a:extLst>
          </p:cNvPr>
          <p:cNvSpPr/>
          <p:nvPr/>
        </p:nvSpPr>
        <p:spPr>
          <a:xfrm>
            <a:off x="10158918" y="3433022"/>
            <a:ext cx="1034220" cy="50817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38089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도서 트렌드와 네이버 검색어 트렌드 상관관계 시각화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F76920F-4755-5D51-C6DE-479CCEC2FCA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2524" y="2656975"/>
            <a:ext cx="9208085" cy="351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4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교보문고 월별 분야 순위 추출</a:t>
            </a:r>
            <a:endParaRPr lang="en-US" dirty="0"/>
          </a:p>
        </p:txBody>
      </p:sp>
      <p:pic>
        <p:nvPicPr>
          <p:cNvPr id="6" name="그림 5" descr="텍스트, 신문이(가) 표시된 사진&#10;&#10;자동 생성된 설명">
            <a:extLst>
              <a:ext uri="{FF2B5EF4-FFF2-40B4-BE49-F238E27FC236}">
                <a16:creationId xmlns:a16="http://schemas.microsoft.com/office/drawing/2014/main" xmlns="" id="{47FDDEF2-5D77-5DDC-2A3A-A5D786D82A3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996" y="1986778"/>
            <a:ext cx="6937385" cy="470046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D7BA7B1-A230-28D7-7934-7C5F4F12E34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7030" y="1486348"/>
            <a:ext cx="7175500" cy="228600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4EA25E61-8940-9A8E-18DB-6B4B6636B4E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8120" y="1372951"/>
            <a:ext cx="1623398" cy="541132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12579FD3-F905-3341-1608-04EFB199D87F}"/>
              </a:ext>
            </a:extLst>
          </p:cNvPr>
          <p:cNvSpPr/>
          <p:nvPr/>
        </p:nvSpPr>
        <p:spPr>
          <a:xfrm>
            <a:off x="1174300" y="2490852"/>
            <a:ext cx="6794081" cy="114300"/>
          </a:xfrm>
          <a:prstGeom prst="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B1A6EC90-AC4E-FD17-5039-20E111DEECFF}"/>
              </a:ext>
            </a:extLst>
          </p:cNvPr>
          <p:cNvSpPr/>
          <p:nvPr/>
        </p:nvSpPr>
        <p:spPr>
          <a:xfrm>
            <a:off x="9388481" y="1714948"/>
            <a:ext cx="1025918" cy="271830"/>
          </a:xfrm>
          <a:prstGeom prst="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58EBB57D-072D-58E6-C600-DA3A609D1EA7}"/>
              </a:ext>
            </a:extLst>
          </p:cNvPr>
          <p:cNvSpPr/>
          <p:nvPr/>
        </p:nvSpPr>
        <p:spPr>
          <a:xfrm>
            <a:off x="1168749" y="2750869"/>
            <a:ext cx="6794081" cy="114300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273C07A1-0D60-C2C9-A9DA-E0E53F32C6E8}"/>
              </a:ext>
            </a:extLst>
          </p:cNvPr>
          <p:cNvSpPr/>
          <p:nvPr/>
        </p:nvSpPr>
        <p:spPr>
          <a:xfrm>
            <a:off x="9388481" y="1986778"/>
            <a:ext cx="1025918" cy="271830"/>
          </a:xfrm>
          <a:prstGeom prst="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68834A46-D533-9E6D-0D6C-7CF555184D86}"/>
              </a:ext>
            </a:extLst>
          </p:cNvPr>
          <p:cNvSpPr/>
          <p:nvPr/>
        </p:nvSpPr>
        <p:spPr>
          <a:xfrm>
            <a:off x="1168749" y="2865169"/>
            <a:ext cx="6794081" cy="271830"/>
          </a:xfrm>
          <a:prstGeom prst="rect">
            <a:avLst/>
          </a:prstGeom>
          <a:solidFill>
            <a:srgbClr val="FFFF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3D077F98-319B-054A-6429-6098270A66AF}"/>
              </a:ext>
            </a:extLst>
          </p:cNvPr>
          <p:cNvSpPr/>
          <p:nvPr/>
        </p:nvSpPr>
        <p:spPr>
          <a:xfrm>
            <a:off x="9388481" y="2254138"/>
            <a:ext cx="1025918" cy="271830"/>
          </a:xfrm>
          <a:prstGeom prst="rect">
            <a:avLst/>
          </a:prstGeom>
          <a:solidFill>
            <a:srgbClr val="FFFF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85D9FEEB-7A06-DCF4-B688-2546FB0D6512}"/>
              </a:ext>
            </a:extLst>
          </p:cNvPr>
          <p:cNvSpPr/>
          <p:nvPr/>
        </p:nvSpPr>
        <p:spPr>
          <a:xfrm>
            <a:off x="1168749" y="3396202"/>
            <a:ext cx="6794081" cy="271829"/>
          </a:xfrm>
          <a:prstGeom prst="rect">
            <a:avLst/>
          </a:prstGeom>
          <a:solidFill>
            <a:srgbClr val="00B05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F36E7691-0364-86D4-BE8A-DA569FA1BD44}"/>
              </a:ext>
            </a:extLst>
          </p:cNvPr>
          <p:cNvSpPr/>
          <p:nvPr/>
        </p:nvSpPr>
        <p:spPr>
          <a:xfrm>
            <a:off x="9388481" y="2529074"/>
            <a:ext cx="1025918" cy="271830"/>
          </a:xfrm>
          <a:prstGeom prst="rect">
            <a:avLst/>
          </a:prstGeom>
          <a:solidFill>
            <a:srgbClr val="00B05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77363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교보문고 월별 분야 순위</a:t>
            </a:r>
            <a:endParaRPr lang="en-US" dirty="0"/>
          </a:p>
        </p:txBody>
      </p:sp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4EA25E61-8940-9A8E-18DB-6B4B6636B4E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6893" y="2419964"/>
            <a:ext cx="1228951" cy="409650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C68D5275-B805-802F-5A60-6548C3BC1D2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189" y="1454193"/>
            <a:ext cx="7416800" cy="495300"/>
          </a:xfrm>
          <a:prstGeom prst="rect">
            <a:avLst/>
          </a:prstGeom>
        </p:spPr>
      </p:pic>
      <p:pic>
        <p:nvPicPr>
          <p:cNvPr id="24" name="그림 23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A5E1202A-9922-9F71-ED26-FE6AAC17B11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6111" y="2313960"/>
            <a:ext cx="1045611" cy="430851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1C2A19C2-C09E-5044-932E-9A6ABFE2755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1989" y="1248310"/>
            <a:ext cx="4386101" cy="560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8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교보문고 월별 분야 순위</a:t>
            </a:r>
            <a:endParaRPr 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1C2A19C2-C09E-5044-932E-9A6ABFE2755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3625" y="1195727"/>
            <a:ext cx="4386101" cy="5609690"/>
          </a:xfrm>
          <a:prstGeom prst="rect">
            <a:avLst/>
          </a:prstGeom>
        </p:spPr>
      </p:pic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964917C8-EB88-F386-AFC8-587B080785F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2274" y="1630036"/>
            <a:ext cx="4188431" cy="4741071"/>
          </a:xfrm>
          <a:prstGeom prst="rect">
            <a:avLst/>
          </a:prstGeom>
          <a:ln w="762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19867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도서 트렌드와 네이버 검색어 트렌드 상관관계 도출</a:t>
            </a:r>
            <a:endParaRPr lang="en-US" dirty="0"/>
          </a:p>
        </p:txBody>
      </p:sp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2202CF9B-30BA-9F92-B41C-F8028737798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871" y="1782031"/>
            <a:ext cx="4188431" cy="4741071"/>
          </a:xfrm>
          <a:prstGeom prst="rect">
            <a:avLst/>
          </a:prstGeom>
          <a:ln w="76200">
            <a:solidFill>
              <a:srgbClr val="00B050"/>
            </a:solidFill>
          </a:ln>
        </p:spPr>
      </p:pic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3881A18C-F837-A7EE-2245-276D5F3E73C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8004" y="2677482"/>
            <a:ext cx="5464449" cy="223336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37D21EB-4618-1E0F-47F4-1E62BF086677}"/>
              </a:ext>
            </a:extLst>
          </p:cNvPr>
          <p:cNvSpPr/>
          <p:nvPr/>
        </p:nvSpPr>
        <p:spPr>
          <a:xfrm>
            <a:off x="7628348" y="2756790"/>
            <a:ext cx="2073788" cy="294858"/>
          </a:xfrm>
          <a:prstGeom prst="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CB90596C-6CD6-B7E5-D736-73CF46865065}"/>
              </a:ext>
            </a:extLst>
          </p:cNvPr>
          <p:cNvSpPr/>
          <p:nvPr/>
        </p:nvSpPr>
        <p:spPr>
          <a:xfrm>
            <a:off x="6660166" y="3074329"/>
            <a:ext cx="796867" cy="903406"/>
          </a:xfrm>
          <a:prstGeom prst="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D521B5A2-D31C-14DE-430C-DD8125958AE5}"/>
              </a:ext>
            </a:extLst>
          </p:cNvPr>
          <p:cNvSpPr/>
          <p:nvPr/>
        </p:nvSpPr>
        <p:spPr>
          <a:xfrm>
            <a:off x="6660166" y="3987079"/>
            <a:ext cx="796867" cy="903406"/>
          </a:xfrm>
          <a:prstGeom prst="rect">
            <a:avLst/>
          </a:prstGeom>
          <a:solidFill>
            <a:srgbClr val="00B05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6426DC94-C00D-9824-8131-059C00B6CABA}"/>
              </a:ext>
            </a:extLst>
          </p:cNvPr>
          <p:cNvSpPr/>
          <p:nvPr/>
        </p:nvSpPr>
        <p:spPr>
          <a:xfrm>
            <a:off x="10218761" y="3305675"/>
            <a:ext cx="877379" cy="43111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1E120EA-DC63-8527-0F2F-A178E790EC76}"/>
              </a:ext>
            </a:extLst>
          </p:cNvPr>
          <p:cNvSpPr txBox="1"/>
          <p:nvPr/>
        </p:nvSpPr>
        <p:spPr>
          <a:xfrm>
            <a:off x="7628348" y="5120525"/>
            <a:ext cx="3627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분야별 최고 순위를 트렌드로 반영</a:t>
            </a:r>
            <a:endParaRPr kumimoji="1" lang="x-none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9801BB95-9674-FFF4-8CE2-8E5291B77114}"/>
              </a:ext>
            </a:extLst>
          </p:cNvPr>
          <p:cNvSpPr/>
          <p:nvPr/>
        </p:nvSpPr>
        <p:spPr>
          <a:xfrm>
            <a:off x="9705586" y="2756790"/>
            <a:ext cx="2073788" cy="294858"/>
          </a:xfrm>
          <a:prstGeom prst="rect">
            <a:avLst/>
          </a:prstGeom>
          <a:solidFill>
            <a:srgbClr val="00B050">
              <a:alpha val="26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123655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도서 분야 순위와 네이버 검색어 트렌드 상관관계 도출</a:t>
            </a:r>
            <a:endParaRPr lang="en-US" dirty="0"/>
          </a:p>
        </p:txBody>
      </p:sp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2202CF9B-30BA-9F92-B41C-F8028737798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871" y="1782031"/>
            <a:ext cx="4188431" cy="4741071"/>
          </a:xfrm>
          <a:prstGeom prst="rect">
            <a:avLst/>
          </a:prstGeom>
          <a:ln w="76200">
            <a:solidFill>
              <a:srgbClr val="00B050"/>
            </a:solidFill>
          </a:ln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C23454B0-588C-95DE-F66C-07E2069B67F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8228" y="1941024"/>
            <a:ext cx="5464449" cy="223336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BCFDEC80-BB4B-5D33-FDA7-24797186CA44}"/>
              </a:ext>
            </a:extLst>
          </p:cNvPr>
          <p:cNvSpPr/>
          <p:nvPr/>
        </p:nvSpPr>
        <p:spPr>
          <a:xfrm>
            <a:off x="7240296" y="2029677"/>
            <a:ext cx="2073788" cy="294858"/>
          </a:xfrm>
          <a:prstGeom prst="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9A7BCD0C-B484-50EB-B383-5AC49C5870F9}"/>
              </a:ext>
            </a:extLst>
          </p:cNvPr>
          <p:cNvSpPr/>
          <p:nvPr/>
        </p:nvSpPr>
        <p:spPr>
          <a:xfrm>
            <a:off x="6272114" y="2347216"/>
            <a:ext cx="796867" cy="903406"/>
          </a:xfrm>
          <a:prstGeom prst="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27A24E8D-F037-87AC-E8F3-BBC5DB4F180C}"/>
              </a:ext>
            </a:extLst>
          </p:cNvPr>
          <p:cNvSpPr/>
          <p:nvPr/>
        </p:nvSpPr>
        <p:spPr>
          <a:xfrm>
            <a:off x="6272114" y="3259966"/>
            <a:ext cx="796867" cy="903406"/>
          </a:xfrm>
          <a:prstGeom prst="rect">
            <a:avLst/>
          </a:prstGeom>
          <a:solidFill>
            <a:srgbClr val="00B05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69C51C14-759F-C95E-58D1-14067DB38764}"/>
              </a:ext>
            </a:extLst>
          </p:cNvPr>
          <p:cNvSpPr/>
          <p:nvPr/>
        </p:nvSpPr>
        <p:spPr>
          <a:xfrm>
            <a:off x="9830709" y="2578562"/>
            <a:ext cx="877379" cy="43111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40682EA0-EA11-254E-98DC-8E54533EC22E}"/>
              </a:ext>
            </a:extLst>
          </p:cNvPr>
          <p:cNvSpPr/>
          <p:nvPr/>
        </p:nvSpPr>
        <p:spPr>
          <a:xfrm>
            <a:off x="9317534" y="2029677"/>
            <a:ext cx="2073788" cy="294858"/>
          </a:xfrm>
          <a:prstGeom prst="rect">
            <a:avLst/>
          </a:prstGeom>
          <a:solidFill>
            <a:srgbClr val="00B050">
              <a:alpha val="26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graphicFrame>
        <p:nvGraphicFramePr>
          <p:cNvPr id="21" name="표 5">
            <a:extLst>
              <a:ext uri="{FF2B5EF4-FFF2-40B4-BE49-F238E27FC236}">
                <a16:creationId xmlns:a16="http://schemas.microsoft.com/office/drawing/2014/main" xmlns="" id="{C1E07346-0B41-3DAF-9C3F-4C63181DC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643362"/>
              </p:ext>
            </p:extLst>
          </p:nvPr>
        </p:nvGraphicFramePr>
        <p:xfrm>
          <a:off x="6228085" y="4410319"/>
          <a:ext cx="1658651" cy="174811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658651">
                  <a:extLst>
                    <a:ext uri="{9D8B030D-6E8A-4147-A177-3AD203B41FA5}">
                      <a16:colId xmlns:a16="http://schemas.microsoft.com/office/drawing/2014/main" xmlns="" val="579630590"/>
                    </a:ext>
                  </a:extLst>
                </a:gridCol>
              </a:tblGrid>
              <a:tr h="437028">
                <a:tc>
                  <a:txBody>
                    <a:bodyPr/>
                    <a:lstStyle/>
                    <a:p>
                      <a:r>
                        <a:rPr lang="x-none" altLang="en-US" dirty="0"/>
                        <a:t>검색</a:t>
                      </a:r>
                      <a:r>
                        <a:rPr lang="ko-KR" altLang="en-US" dirty="0"/>
                        <a:t> 량 </a:t>
                      </a:r>
                      <a:r>
                        <a:rPr lang="en-US" altLang="ko-KR" dirty="0"/>
                        <a:t>(value)</a:t>
                      </a:r>
                      <a:endParaRPr lang="x-none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15923830"/>
                  </a:ext>
                </a:extLst>
              </a:tr>
              <a:tr h="437028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90</a:t>
                      </a:r>
                      <a:endParaRPr lang="x-none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04068705"/>
                  </a:ext>
                </a:extLst>
              </a:tr>
              <a:tr h="437028">
                <a:tc>
                  <a:txBody>
                    <a:bodyPr/>
                    <a:lstStyle/>
                    <a:p>
                      <a:pPr algn="ctr"/>
                      <a:r>
                        <a:rPr lang="en-US" altLang="x-none" dirty="0"/>
                        <a:t>8</a:t>
                      </a:r>
                      <a:r>
                        <a:rPr lang="en-US" altLang="ko-KR" dirty="0"/>
                        <a:t>0</a:t>
                      </a:r>
                      <a:endParaRPr lang="x-none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90522867"/>
                  </a:ext>
                </a:extLst>
              </a:tr>
              <a:tr h="437028">
                <a:tc>
                  <a:txBody>
                    <a:bodyPr/>
                    <a:lstStyle/>
                    <a:p>
                      <a:pPr algn="ctr"/>
                      <a:r>
                        <a:rPr lang="en-US" altLang="x-none" dirty="0"/>
                        <a:t>7</a:t>
                      </a:r>
                      <a:r>
                        <a:rPr lang="en-US" altLang="ko-KR" dirty="0"/>
                        <a:t>0</a:t>
                      </a:r>
                      <a:endParaRPr lang="x-none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69401223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xmlns="" id="{1EFC3650-B7BE-29A6-E06F-B5ADD946F1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059944"/>
              </p:ext>
            </p:extLst>
          </p:nvPr>
        </p:nvGraphicFramePr>
        <p:xfrm>
          <a:off x="8460836" y="4410319"/>
          <a:ext cx="3161841" cy="174811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161841">
                  <a:extLst>
                    <a:ext uri="{9D8B030D-6E8A-4147-A177-3AD203B41FA5}">
                      <a16:colId xmlns:a16="http://schemas.microsoft.com/office/drawing/2014/main" xmlns="" val="579630590"/>
                    </a:ext>
                  </a:extLst>
                </a:gridCol>
              </a:tblGrid>
              <a:tr h="437028">
                <a:tc>
                  <a:txBody>
                    <a:bodyPr/>
                    <a:lstStyle/>
                    <a:p>
                      <a:r>
                        <a:rPr lang="ko-KR" altLang="en-US" dirty="0"/>
                        <a:t>베스트 셀러 순위 </a:t>
                      </a:r>
                      <a:r>
                        <a:rPr lang="en-US" altLang="ko-KR" dirty="0"/>
                        <a:t>(rank)3</a:t>
                      </a:r>
                      <a:endParaRPr lang="x-none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15923830"/>
                  </a:ext>
                </a:extLst>
              </a:tr>
              <a:tr h="437028">
                <a:tc>
                  <a:txBody>
                    <a:bodyPr/>
                    <a:lstStyle/>
                    <a:p>
                      <a:pPr algn="ctr"/>
                      <a:r>
                        <a:rPr lang="en-US" altLang="x-none" dirty="0"/>
                        <a:t>1</a:t>
                      </a:r>
                      <a:endParaRPr lang="x-none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04068705"/>
                  </a:ext>
                </a:extLst>
              </a:tr>
              <a:tr h="437028">
                <a:tc>
                  <a:txBody>
                    <a:bodyPr/>
                    <a:lstStyle/>
                    <a:p>
                      <a:pPr algn="ctr"/>
                      <a:r>
                        <a:rPr lang="en-US" altLang="x-none" dirty="0"/>
                        <a:t>2</a:t>
                      </a:r>
                      <a:endParaRPr lang="x-none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90522867"/>
                  </a:ext>
                </a:extLst>
              </a:tr>
              <a:tr h="437028">
                <a:tc>
                  <a:txBody>
                    <a:bodyPr/>
                    <a:lstStyle/>
                    <a:p>
                      <a:pPr algn="ctr"/>
                      <a:r>
                        <a:rPr lang="en-US" altLang="x-none" dirty="0"/>
                        <a:t>3</a:t>
                      </a:r>
                      <a:endParaRPr lang="x-none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69401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574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x-none" b="1" dirty="0"/>
              <a:t>Services Analysis</a:t>
            </a:r>
            <a:r>
              <a:rPr lang="en-US" altLang="x-none" b="1" dirty="0">
                <a:solidFill>
                  <a:schemeClr val="accent1"/>
                </a:solidFill>
              </a:rPr>
              <a:t/>
            </a:r>
            <a:br>
              <a:rPr lang="en-US" altLang="x-none" b="1" dirty="0">
                <a:solidFill>
                  <a:schemeClr val="accent1"/>
                </a:solidFill>
              </a:rPr>
            </a:br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xmlns="" id="{AF528EFF-99E4-FDF4-8410-0BF40BE26BD4}"/>
              </a:ext>
            </a:extLst>
          </p:cNvPr>
          <p:cNvGrpSpPr/>
          <p:nvPr/>
        </p:nvGrpSpPr>
        <p:grpSpPr>
          <a:xfrm>
            <a:off x="2671205" y="1594105"/>
            <a:ext cx="9215997" cy="1096189"/>
            <a:chOff x="2214861" y="1479436"/>
            <a:chExt cx="3407304" cy="983106"/>
          </a:xfrm>
        </p:grpSpPr>
        <p:sp>
          <p:nvSpPr>
            <p:cNvPr id="7" name="Text Placeholder 32">
              <a:extLst>
                <a:ext uri="{FF2B5EF4-FFF2-40B4-BE49-F238E27FC236}">
                  <a16:creationId xmlns:a16="http://schemas.microsoft.com/office/drawing/2014/main" xmlns="" id="{1CE8EAA5-5DD8-030E-C87D-FFDA743F41A3}"/>
                </a:ext>
              </a:extLst>
            </p:cNvPr>
            <p:cNvSpPr txBox="1">
              <a:spLocks/>
            </p:cNvSpPr>
            <p:nvPr/>
          </p:nvSpPr>
          <p:spPr>
            <a:xfrm>
              <a:off x="2229146" y="1976947"/>
              <a:ext cx="3393019" cy="485595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just" latinLnBrk="1">
                <a:buNone/>
              </a:pPr>
              <a:r>
                <a:rPr lang="ko-KR" altLang="en-US" sz="1800" kern="100" dirty="0">
                  <a:effectLst/>
                  <a:latin typeface="Calibri" panose="020F050202020403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우리나라 서점 문화의 변화 추이</a:t>
              </a:r>
              <a:endParaRPr lang="x-none" altLang="x-none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9" name="Text Placeholder 33">
              <a:extLst>
                <a:ext uri="{FF2B5EF4-FFF2-40B4-BE49-F238E27FC236}">
                  <a16:creationId xmlns:a16="http://schemas.microsoft.com/office/drawing/2014/main" xmlns="" id="{13844649-5D87-BA4A-8B71-7EDF062ECD9F}"/>
                </a:ext>
              </a:extLst>
            </p:cNvPr>
            <p:cNvSpPr txBox="1">
              <a:spLocks/>
            </p:cNvSpPr>
            <p:nvPr/>
          </p:nvSpPr>
          <p:spPr>
            <a:xfrm>
              <a:off x="2214861" y="1479436"/>
              <a:ext cx="3406753" cy="425502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30000"/>
                </a:lnSpc>
                <a:spcBef>
                  <a:spcPts val="0"/>
                </a:spcBef>
                <a:buNone/>
              </a:pPr>
              <a:r>
                <a:rPr lang="en-AU" sz="1600" b="1" dirty="0">
                  <a:solidFill>
                    <a:srgbClr val="656D78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Analysis 01</a:t>
              </a:r>
            </a:p>
          </p:txBody>
        </p:sp>
      </p:grpSp>
      <p:sp>
        <p:nvSpPr>
          <p:cNvPr id="5" name="Rounded Rectangle 5">
            <a:extLst>
              <a:ext uri="{FF2B5EF4-FFF2-40B4-BE49-F238E27FC236}">
                <a16:creationId xmlns:a16="http://schemas.microsoft.com/office/drawing/2014/main" xmlns="" id="{EB3C4958-5351-D611-829B-289DEB86978B}"/>
              </a:ext>
            </a:extLst>
          </p:cNvPr>
          <p:cNvSpPr/>
          <p:nvPr/>
        </p:nvSpPr>
        <p:spPr>
          <a:xfrm>
            <a:off x="1332036" y="1689860"/>
            <a:ext cx="674251" cy="67425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AU" sz="24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6" name="Shape 2540">
            <a:extLst>
              <a:ext uri="{FF2B5EF4-FFF2-40B4-BE49-F238E27FC236}">
                <a16:creationId xmlns:a16="http://schemas.microsoft.com/office/drawing/2014/main" xmlns="" id="{D5C6E66C-2266-956B-8496-AF13DB478375}"/>
              </a:ext>
            </a:extLst>
          </p:cNvPr>
          <p:cNvSpPr/>
          <p:nvPr/>
        </p:nvSpPr>
        <p:spPr>
          <a:xfrm>
            <a:off x="1516223" y="1899769"/>
            <a:ext cx="305874" cy="297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xmlns="" id="{F0DB5F07-6E42-7CE5-5A3C-9545FC838722}"/>
              </a:ext>
            </a:extLst>
          </p:cNvPr>
          <p:cNvGrpSpPr/>
          <p:nvPr/>
        </p:nvGrpSpPr>
        <p:grpSpPr>
          <a:xfrm>
            <a:off x="2668225" y="3664659"/>
            <a:ext cx="9215997" cy="1096189"/>
            <a:chOff x="2214861" y="3044238"/>
            <a:chExt cx="3407304" cy="983106"/>
          </a:xfrm>
        </p:grpSpPr>
        <p:sp>
          <p:nvSpPr>
            <p:cNvPr id="14" name="Text Placeholder 32">
              <a:extLst>
                <a:ext uri="{FF2B5EF4-FFF2-40B4-BE49-F238E27FC236}">
                  <a16:creationId xmlns:a16="http://schemas.microsoft.com/office/drawing/2014/main" xmlns="" id="{D660DBF3-7FD3-25A0-8D7E-FC726CE4A8FB}"/>
                </a:ext>
              </a:extLst>
            </p:cNvPr>
            <p:cNvSpPr txBox="1">
              <a:spLocks/>
            </p:cNvSpPr>
            <p:nvPr/>
          </p:nvSpPr>
          <p:spPr>
            <a:xfrm>
              <a:off x="2229146" y="3541749"/>
              <a:ext cx="3393019" cy="485595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just" latinLnBrk="1">
                <a:buNone/>
              </a:pPr>
              <a:r>
                <a:rPr lang="ko-KR" altLang="x-none" sz="1800" kern="100" dirty="0">
                  <a:effectLst/>
                  <a:latin typeface="Calibri" panose="020F050202020403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교보문고 월별 판매 트렌드와 네이버 검색 트렌드의 상관관계 분석</a:t>
              </a:r>
              <a:endParaRPr lang="x-none" altLang="x-none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Text Placeholder 33">
              <a:extLst>
                <a:ext uri="{FF2B5EF4-FFF2-40B4-BE49-F238E27FC236}">
                  <a16:creationId xmlns:a16="http://schemas.microsoft.com/office/drawing/2014/main" xmlns="" id="{92A6BCB2-8338-1D28-57A8-B86E6C1C0712}"/>
                </a:ext>
              </a:extLst>
            </p:cNvPr>
            <p:cNvSpPr txBox="1">
              <a:spLocks/>
            </p:cNvSpPr>
            <p:nvPr/>
          </p:nvSpPr>
          <p:spPr>
            <a:xfrm>
              <a:off x="2214861" y="3044238"/>
              <a:ext cx="3406753" cy="425502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30000"/>
                </a:lnSpc>
                <a:spcBef>
                  <a:spcPts val="0"/>
                </a:spcBef>
                <a:buNone/>
              </a:pPr>
              <a:r>
                <a:rPr lang="en-AU" sz="1600" b="1" dirty="0">
                  <a:solidFill>
                    <a:srgbClr val="656D78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Analysis 03</a:t>
              </a: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xmlns="" id="{F44F844D-0C5B-B5EA-6FFC-0EA5C7F51BA5}"/>
              </a:ext>
            </a:extLst>
          </p:cNvPr>
          <p:cNvGrpSpPr/>
          <p:nvPr/>
        </p:nvGrpSpPr>
        <p:grpSpPr>
          <a:xfrm>
            <a:off x="2665247" y="5664156"/>
            <a:ext cx="9215995" cy="1096189"/>
            <a:chOff x="2214861" y="4609040"/>
            <a:chExt cx="3407304" cy="983106"/>
          </a:xfrm>
        </p:grpSpPr>
        <p:sp>
          <p:nvSpPr>
            <p:cNvPr id="21" name="Text Placeholder 32">
              <a:extLst>
                <a:ext uri="{FF2B5EF4-FFF2-40B4-BE49-F238E27FC236}">
                  <a16:creationId xmlns:a16="http://schemas.microsoft.com/office/drawing/2014/main" xmlns="" id="{9A42BAAB-F00D-152A-7D3F-C2DA9413A368}"/>
                </a:ext>
              </a:extLst>
            </p:cNvPr>
            <p:cNvSpPr txBox="1">
              <a:spLocks/>
            </p:cNvSpPr>
            <p:nvPr/>
          </p:nvSpPr>
          <p:spPr>
            <a:xfrm>
              <a:off x="2229146" y="5106551"/>
              <a:ext cx="3393019" cy="485595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just" latinLnBrk="1">
                <a:buNone/>
              </a:pPr>
              <a:r>
                <a:rPr lang="en-US" altLang="x-none" sz="1800" kern="100" dirty="0">
                  <a:effectLst/>
                  <a:latin typeface="Calibri" panose="020F050202020403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YES24 </a:t>
              </a:r>
              <a:r>
                <a:rPr lang="en-US" altLang="x-none" sz="1800" kern="100" dirty="0" err="1">
                  <a:effectLst/>
                  <a:latin typeface="Calibri" panose="020F050202020403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ebook</a:t>
              </a:r>
              <a:r>
                <a:rPr lang="en-US" altLang="x-none" sz="1800" kern="100" dirty="0">
                  <a:effectLst/>
                  <a:latin typeface="Calibri" panose="020F050202020403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/</a:t>
              </a:r>
              <a:r>
                <a:rPr lang="ko-KR" altLang="en-US" sz="1800" kern="100" dirty="0">
                  <a:effectLst/>
                  <a:latin typeface="Calibri" panose="020F050202020403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종이책의 선호도와 가격 비교를 통한 우리나라 도서 트렌드 분석</a:t>
              </a:r>
              <a:endParaRPr lang="x-none" altLang="x-none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23" name="Text Placeholder 33">
              <a:extLst>
                <a:ext uri="{FF2B5EF4-FFF2-40B4-BE49-F238E27FC236}">
                  <a16:creationId xmlns:a16="http://schemas.microsoft.com/office/drawing/2014/main" xmlns="" id="{BB9BE5E9-333C-62AD-91C8-1D6DE9A92591}"/>
                </a:ext>
              </a:extLst>
            </p:cNvPr>
            <p:cNvSpPr txBox="1">
              <a:spLocks/>
            </p:cNvSpPr>
            <p:nvPr/>
          </p:nvSpPr>
          <p:spPr>
            <a:xfrm>
              <a:off x="2214861" y="4609040"/>
              <a:ext cx="3406753" cy="425502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30000"/>
                </a:lnSpc>
                <a:spcBef>
                  <a:spcPts val="0"/>
                </a:spcBef>
                <a:buNone/>
              </a:pPr>
              <a:r>
                <a:rPr lang="en-AU" sz="1600" b="1" dirty="0">
                  <a:solidFill>
                    <a:srgbClr val="656D78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Analysis 05</a:t>
              </a:r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xmlns="" id="{39D27463-B5CE-DBA7-449B-D40719C78651}"/>
              </a:ext>
            </a:extLst>
          </p:cNvPr>
          <p:cNvGrpSpPr/>
          <p:nvPr/>
        </p:nvGrpSpPr>
        <p:grpSpPr>
          <a:xfrm>
            <a:off x="2671205" y="2598715"/>
            <a:ext cx="9215997" cy="1096189"/>
            <a:chOff x="7859633" y="1479436"/>
            <a:chExt cx="3407304" cy="983106"/>
          </a:xfrm>
        </p:grpSpPr>
        <p:sp>
          <p:nvSpPr>
            <p:cNvPr id="28" name="Text Placeholder 32">
              <a:extLst>
                <a:ext uri="{FF2B5EF4-FFF2-40B4-BE49-F238E27FC236}">
                  <a16:creationId xmlns:a16="http://schemas.microsoft.com/office/drawing/2014/main" xmlns="" id="{05C770DE-A5E4-4B2F-0A56-2129D3536920}"/>
                </a:ext>
              </a:extLst>
            </p:cNvPr>
            <p:cNvSpPr txBox="1">
              <a:spLocks/>
            </p:cNvSpPr>
            <p:nvPr/>
          </p:nvSpPr>
          <p:spPr>
            <a:xfrm>
              <a:off x="7873918" y="1976947"/>
              <a:ext cx="3393019" cy="485595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just" latinLnBrk="1">
                <a:buNone/>
              </a:pPr>
              <a:r>
                <a:rPr lang="ko-KR" altLang="x-none" sz="1800" kern="100" dirty="0">
                  <a:effectLst/>
                  <a:latin typeface="Calibri" panose="020F050202020403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교보문고 판매 트렌드 분석 </a:t>
              </a:r>
              <a:r>
                <a:rPr lang="en-US" altLang="x-none" sz="1800" kern="100" dirty="0">
                  <a:effectLst/>
                  <a:latin typeface="Calibri" panose="020F050202020403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(</a:t>
              </a:r>
              <a:r>
                <a:rPr lang="ko-KR" altLang="x-none" sz="1800" kern="100" dirty="0">
                  <a:effectLst/>
                  <a:latin typeface="Calibri" panose="020F050202020403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지역별</a:t>
              </a:r>
              <a:r>
                <a:rPr lang="en-US" altLang="x-none" sz="1800" kern="100" dirty="0">
                  <a:effectLst/>
                  <a:latin typeface="Calibri" panose="020F050202020403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, </a:t>
              </a:r>
              <a:r>
                <a:rPr lang="ko-KR" altLang="x-none" sz="1800" kern="100" dirty="0">
                  <a:effectLst/>
                  <a:latin typeface="Calibri" panose="020F050202020403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연도별</a:t>
              </a:r>
              <a:r>
                <a:rPr lang="en-US" altLang="x-none" sz="1800" kern="100" dirty="0">
                  <a:effectLst/>
                  <a:latin typeface="Calibri" panose="020F050202020403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, </a:t>
              </a:r>
              <a:r>
                <a:rPr lang="ko-KR" altLang="x-none" sz="1800" kern="100" dirty="0">
                  <a:effectLst/>
                  <a:latin typeface="Calibri" panose="020F050202020403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온라인판매로 세분화</a:t>
              </a:r>
              <a:r>
                <a:rPr lang="en-US" altLang="x-none" sz="1800" kern="100" dirty="0">
                  <a:effectLst/>
                  <a:latin typeface="Calibri" panose="020F050202020403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)</a:t>
              </a:r>
              <a:endParaRPr lang="x-none" altLang="x-none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30" name="Text Placeholder 33">
              <a:extLst>
                <a:ext uri="{FF2B5EF4-FFF2-40B4-BE49-F238E27FC236}">
                  <a16:creationId xmlns:a16="http://schemas.microsoft.com/office/drawing/2014/main" xmlns="" id="{8A4AC5A2-023A-F73B-D56B-1C7CB84B6DF4}"/>
                </a:ext>
              </a:extLst>
            </p:cNvPr>
            <p:cNvSpPr txBox="1">
              <a:spLocks/>
            </p:cNvSpPr>
            <p:nvPr/>
          </p:nvSpPr>
          <p:spPr>
            <a:xfrm>
              <a:off x="7859633" y="1479436"/>
              <a:ext cx="3406753" cy="425502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30000"/>
                </a:lnSpc>
                <a:spcBef>
                  <a:spcPts val="0"/>
                </a:spcBef>
                <a:buNone/>
              </a:pPr>
              <a:r>
                <a:rPr lang="en-AU" sz="1600" b="1" dirty="0">
                  <a:solidFill>
                    <a:srgbClr val="656D78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Analysis 02</a:t>
              </a:r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xmlns="" id="{8218434A-1026-9046-F77F-AE6D124C1E1F}"/>
              </a:ext>
            </a:extLst>
          </p:cNvPr>
          <p:cNvGrpSpPr/>
          <p:nvPr/>
        </p:nvGrpSpPr>
        <p:grpSpPr>
          <a:xfrm>
            <a:off x="2666735" y="4666189"/>
            <a:ext cx="9215997" cy="1096189"/>
            <a:chOff x="7859633" y="3044238"/>
            <a:chExt cx="3407304" cy="983106"/>
          </a:xfrm>
        </p:grpSpPr>
        <p:sp>
          <p:nvSpPr>
            <p:cNvPr id="35" name="Text Placeholder 32">
              <a:extLst>
                <a:ext uri="{FF2B5EF4-FFF2-40B4-BE49-F238E27FC236}">
                  <a16:creationId xmlns:a16="http://schemas.microsoft.com/office/drawing/2014/main" xmlns="" id="{153FED01-3BAF-10B8-122A-A57A95748072}"/>
                </a:ext>
              </a:extLst>
            </p:cNvPr>
            <p:cNvSpPr txBox="1">
              <a:spLocks/>
            </p:cNvSpPr>
            <p:nvPr/>
          </p:nvSpPr>
          <p:spPr>
            <a:xfrm>
              <a:off x="7873918" y="3541749"/>
              <a:ext cx="3393019" cy="485595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just" latinLnBrk="1">
                <a:buNone/>
              </a:pPr>
              <a:r>
                <a:rPr lang="ko-KR" altLang="x-none" sz="1800" kern="100" dirty="0">
                  <a:effectLst/>
                  <a:latin typeface="Calibri" panose="020F050202020403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교보문고 경제</a:t>
              </a:r>
              <a:r>
                <a:rPr lang="en-US" altLang="x-none" sz="1800" kern="100" dirty="0">
                  <a:effectLst/>
                  <a:latin typeface="Calibri" panose="020F050202020403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/</a:t>
              </a:r>
              <a:r>
                <a:rPr lang="ko-KR" altLang="x-none" sz="1800" kern="100" dirty="0">
                  <a:effectLst/>
                  <a:latin typeface="Calibri" panose="020F050202020403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경영 서적 판매 순위와</a:t>
              </a:r>
              <a:r>
                <a:rPr lang="en-US" altLang="x-none" sz="1800" kern="100" dirty="0">
                  <a:effectLst/>
                  <a:latin typeface="Calibri" panose="020F050202020403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 </a:t>
              </a:r>
              <a:r>
                <a:rPr lang="ko-KR" altLang="x-none" sz="1800" kern="100" dirty="0">
                  <a:effectLst/>
                  <a:latin typeface="Calibri" panose="020F050202020403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rPr>
                <a:t>코스피지수와의 상관관계 분석</a:t>
              </a:r>
              <a:endParaRPr lang="x-none" altLang="x-none" sz="1800" kern="100" dirty="0">
                <a:effectLst/>
                <a:latin typeface="Calibri" panose="020F0502020204030204" pitchFamily="34" charset="0"/>
                <a:ea typeface="맑은 고딕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37" name="Text Placeholder 33">
              <a:extLst>
                <a:ext uri="{FF2B5EF4-FFF2-40B4-BE49-F238E27FC236}">
                  <a16:creationId xmlns:a16="http://schemas.microsoft.com/office/drawing/2014/main" xmlns="" id="{FF8AA1B9-9157-E8F6-E685-315C84BC8720}"/>
                </a:ext>
              </a:extLst>
            </p:cNvPr>
            <p:cNvSpPr txBox="1">
              <a:spLocks/>
            </p:cNvSpPr>
            <p:nvPr/>
          </p:nvSpPr>
          <p:spPr>
            <a:xfrm>
              <a:off x="7859633" y="3044238"/>
              <a:ext cx="3406753" cy="425502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30000"/>
                </a:lnSpc>
                <a:spcBef>
                  <a:spcPts val="0"/>
                </a:spcBef>
                <a:buNone/>
              </a:pPr>
              <a:r>
                <a:rPr lang="en-AU" sz="1600" b="1" dirty="0">
                  <a:solidFill>
                    <a:srgbClr val="656D78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Roboto Black" panose="02000000000000000000" pitchFamily="2" charset="0"/>
                </a:rPr>
                <a:t>Analysis 04</a:t>
              </a:r>
            </a:p>
          </p:txBody>
        </p:sp>
      </p:grpSp>
      <p:sp>
        <p:nvSpPr>
          <p:cNvPr id="55" name="Rounded Rectangle 5">
            <a:extLst>
              <a:ext uri="{FF2B5EF4-FFF2-40B4-BE49-F238E27FC236}">
                <a16:creationId xmlns:a16="http://schemas.microsoft.com/office/drawing/2014/main" xmlns="" id="{F2F31B0B-B5A0-463E-C62D-8026953BBEBB}"/>
              </a:ext>
            </a:extLst>
          </p:cNvPr>
          <p:cNvSpPr/>
          <p:nvPr/>
        </p:nvSpPr>
        <p:spPr>
          <a:xfrm>
            <a:off x="1332036" y="2690294"/>
            <a:ext cx="674251" cy="67425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AU" sz="24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56" name="Shape 2540">
            <a:extLst>
              <a:ext uri="{FF2B5EF4-FFF2-40B4-BE49-F238E27FC236}">
                <a16:creationId xmlns:a16="http://schemas.microsoft.com/office/drawing/2014/main" xmlns="" id="{902776D0-CB02-4813-7B7E-B4858FD87E30}"/>
              </a:ext>
            </a:extLst>
          </p:cNvPr>
          <p:cNvSpPr/>
          <p:nvPr/>
        </p:nvSpPr>
        <p:spPr>
          <a:xfrm>
            <a:off x="1516223" y="2900203"/>
            <a:ext cx="305874" cy="297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57" name="Rounded Rectangle 5">
            <a:extLst>
              <a:ext uri="{FF2B5EF4-FFF2-40B4-BE49-F238E27FC236}">
                <a16:creationId xmlns:a16="http://schemas.microsoft.com/office/drawing/2014/main" xmlns="" id="{B442ECAA-9A7F-36AE-DEE1-635D88729672}"/>
              </a:ext>
            </a:extLst>
          </p:cNvPr>
          <p:cNvSpPr/>
          <p:nvPr/>
        </p:nvSpPr>
        <p:spPr>
          <a:xfrm>
            <a:off x="1325748" y="3690728"/>
            <a:ext cx="674251" cy="67425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AU" sz="24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58" name="Shape 2540">
            <a:extLst>
              <a:ext uri="{FF2B5EF4-FFF2-40B4-BE49-F238E27FC236}">
                <a16:creationId xmlns:a16="http://schemas.microsoft.com/office/drawing/2014/main" xmlns="" id="{79DA0764-3F34-0A73-C817-6D48A1782620}"/>
              </a:ext>
            </a:extLst>
          </p:cNvPr>
          <p:cNvSpPr/>
          <p:nvPr/>
        </p:nvSpPr>
        <p:spPr>
          <a:xfrm>
            <a:off x="1509935" y="3900637"/>
            <a:ext cx="305874" cy="297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61" name="Rounded Rectangle 5">
            <a:extLst>
              <a:ext uri="{FF2B5EF4-FFF2-40B4-BE49-F238E27FC236}">
                <a16:creationId xmlns:a16="http://schemas.microsoft.com/office/drawing/2014/main" xmlns="" id="{52CBF830-78EF-E727-AD81-BCC4A8BA9E7A}"/>
              </a:ext>
            </a:extLst>
          </p:cNvPr>
          <p:cNvSpPr/>
          <p:nvPr/>
        </p:nvSpPr>
        <p:spPr>
          <a:xfrm>
            <a:off x="1325748" y="4691162"/>
            <a:ext cx="674251" cy="67425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AU" sz="24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62" name="Shape 2540">
            <a:extLst>
              <a:ext uri="{FF2B5EF4-FFF2-40B4-BE49-F238E27FC236}">
                <a16:creationId xmlns:a16="http://schemas.microsoft.com/office/drawing/2014/main" xmlns="" id="{6773DBE3-8A6C-ABBC-BBBC-3267A4235D29}"/>
              </a:ext>
            </a:extLst>
          </p:cNvPr>
          <p:cNvSpPr/>
          <p:nvPr/>
        </p:nvSpPr>
        <p:spPr>
          <a:xfrm>
            <a:off x="1509935" y="4901071"/>
            <a:ext cx="305874" cy="297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63" name="Rounded Rectangle 5">
            <a:extLst>
              <a:ext uri="{FF2B5EF4-FFF2-40B4-BE49-F238E27FC236}">
                <a16:creationId xmlns:a16="http://schemas.microsoft.com/office/drawing/2014/main" xmlns="" id="{1F09A668-045A-8009-CACD-DD3EA59655F2}"/>
              </a:ext>
            </a:extLst>
          </p:cNvPr>
          <p:cNvSpPr/>
          <p:nvPr/>
        </p:nvSpPr>
        <p:spPr>
          <a:xfrm>
            <a:off x="1325748" y="5691596"/>
            <a:ext cx="674251" cy="67425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AU" sz="24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64" name="Shape 2540">
            <a:extLst>
              <a:ext uri="{FF2B5EF4-FFF2-40B4-BE49-F238E27FC236}">
                <a16:creationId xmlns:a16="http://schemas.microsoft.com/office/drawing/2014/main" xmlns="" id="{C35EF4B3-5504-C153-9C75-E24B29669701}"/>
              </a:ext>
            </a:extLst>
          </p:cNvPr>
          <p:cNvSpPr/>
          <p:nvPr/>
        </p:nvSpPr>
        <p:spPr>
          <a:xfrm>
            <a:off x="1509935" y="5901505"/>
            <a:ext cx="305874" cy="297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68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2EAF1C04-9364-F26A-C287-DEF7DD2E591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8004" y="2677482"/>
            <a:ext cx="5464449" cy="22333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도서 분야 순위와 네이버 검색어 트렌드 상관관계</a:t>
            </a:r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53864E78-1299-6D39-758F-F8965EDAD26B}"/>
              </a:ext>
            </a:extLst>
          </p:cNvPr>
          <p:cNvSpPr/>
          <p:nvPr/>
        </p:nvSpPr>
        <p:spPr>
          <a:xfrm>
            <a:off x="7628348" y="2756790"/>
            <a:ext cx="2073788" cy="294858"/>
          </a:xfrm>
          <a:prstGeom prst="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28F9C6C8-01CF-1F9F-5219-38C956E0B11D}"/>
              </a:ext>
            </a:extLst>
          </p:cNvPr>
          <p:cNvSpPr/>
          <p:nvPr/>
        </p:nvSpPr>
        <p:spPr>
          <a:xfrm>
            <a:off x="6660166" y="3074329"/>
            <a:ext cx="796867" cy="903406"/>
          </a:xfrm>
          <a:prstGeom prst="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464DC230-99D6-7F5E-AF1E-051DB8A12F12}"/>
              </a:ext>
            </a:extLst>
          </p:cNvPr>
          <p:cNvSpPr/>
          <p:nvPr/>
        </p:nvSpPr>
        <p:spPr>
          <a:xfrm>
            <a:off x="6660166" y="3987079"/>
            <a:ext cx="796867" cy="903406"/>
          </a:xfrm>
          <a:prstGeom prst="rect">
            <a:avLst/>
          </a:prstGeom>
          <a:solidFill>
            <a:srgbClr val="00B05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xmlns="" id="{0EF9E9AC-80B8-3EF7-9584-A1DA9A8EF6D1}"/>
              </a:ext>
            </a:extLst>
          </p:cNvPr>
          <p:cNvSpPr/>
          <p:nvPr/>
        </p:nvSpPr>
        <p:spPr>
          <a:xfrm>
            <a:off x="10218761" y="3305675"/>
            <a:ext cx="877379" cy="43111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DC0801A4-F677-2DB1-14CE-AC6AA8FA71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050" y="2667166"/>
            <a:ext cx="5254213" cy="217565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E68D11D-3E2C-14E6-DD21-CFC8FE142748}"/>
              </a:ext>
            </a:extLst>
          </p:cNvPr>
          <p:cNvSpPr/>
          <p:nvPr/>
        </p:nvSpPr>
        <p:spPr>
          <a:xfrm>
            <a:off x="1301445" y="2738228"/>
            <a:ext cx="2073788" cy="294858"/>
          </a:xfrm>
          <a:prstGeom prst="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F552EF35-D373-956D-A46E-4D240D53568A}"/>
              </a:ext>
            </a:extLst>
          </p:cNvPr>
          <p:cNvSpPr/>
          <p:nvPr/>
        </p:nvSpPr>
        <p:spPr>
          <a:xfrm>
            <a:off x="3408284" y="2738228"/>
            <a:ext cx="2073788" cy="294858"/>
          </a:xfrm>
          <a:prstGeom prst="rect">
            <a:avLst/>
          </a:prstGeom>
          <a:solidFill>
            <a:srgbClr val="00B05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335E3976-C093-0CB1-09DF-61CD589E0F2F}"/>
              </a:ext>
            </a:extLst>
          </p:cNvPr>
          <p:cNvSpPr/>
          <p:nvPr/>
        </p:nvSpPr>
        <p:spPr>
          <a:xfrm>
            <a:off x="261101" y="3063312"/>
            <a:ext cx="796867" cy="903406"/>
          </a:xfrm>
          <a:prstGeom prst="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9255EBFF-06A5-2994-A2B7-FD5207A59377}"/>
              </a:ext>
            </a:extLst>
          </p:cNvPr>
          <p:cNvSpPr/>
          <p:nvPr/>
        </p:nvSpPr>
        <p:spPr>
          <a:xfrm>
            <a:off x="253271" y="3963550"/>
            <a:ext cx="796867" cy="903406"/>
          </a:xfrm>
          <a:prstGeom prst="rect">
            <a:avLst/>
          </a:prstGeom>
          <a:solidFill>
            <a:srgbClr val="00B05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A1DF3F03-DC95-BC15-4A73-6DA8610387B9}"/>
              </a:ext>
            </a:extLst>
          </p:cNvPr>
          <p:cNvSpPr/>
          <p:nvPr/>
        </p:nvSpPr>
        <p:spPr>
          <a:xfrm>
            <a:off x="3907597" y="3249956"/>
            <a:ext cx="877379" cy="43111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F32DB662-EC05-C90C-4A7A-53C27876EBFC}"/>
              </a:ext>
            </a:extLst>
          </p:cNvPr>
          <p:cNvSpPr txBox="1"/>
          <p:nvPr/>
        </p:nvSpPr>
        <p:spPr>
          <a:xfrm>
            <a:off x="7628348" y="5120525"/>
            <a:ext cx="3627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분야별 최고 순위를 트렌드로 반영</a:t>
            </a:r>
            <a:endParaRPr kumimoji="1" lang="x-none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B9A6503-104A-4D40-549E-CEE4D4A41851}"/>
              </a:ext>
            </a:extLst>
          </p:cNvPr>
          <p:cNvSpPr txBox="1"/>
          <p:nvPr/>
        </p:nvSpPr>
        <p:spPr>
          <a:xfrm>
            <a:off x="444211" y="5121684"/>
            <a:ext cx="5449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dirty="0">
                <a:solidFill>
                  <a:schemeClr val="bg2">
                    <a:lumMod val="10000"/>
                  </a:schemeClr>
                </a:solidFill>
              </a:rPr>
              <a:t>Top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200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안에 들어온 분야별 도서의 수로 트렌드 반영 </a:t>
            </a:r>
            <a:endParaRPr kumimoji="1" lang="x-none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55573986-8D59-6E5A-16F9-C165C35CEBA3}"/>
              </a:ext>
            </a:extLst>
          </p:cNvPr>
          <p:cNvSpPr/>
          <p:nvPr/>
        </p:nvSpPr>
        <p:spPr>
          <a:xfrm>
            <a:off x="9705586" y="2756790"/>
            <a:ext cx="2073788" cy="294858"/>
          </a:xfrm>
          <a:prstGeom prst="rect">
            <a:avLst/>
          </a:prstGeom>
          <a:solidFill>
            <a:srgbClr val="00B050">
              <a:alpha val="26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5CA72AE-2482-EA81-3F82-B30FFB9A7DE1}"/>
              </a:ext>
            </a:extLst>
          </p:cNvPr>
          <p:cNvSpPr txBox="1"/>
          <p:nvPr/>
        </p:nvSpPr>
        <p:spPr>
          <a:xfrm>
            <a:off x="1801634" y="6100390"/>
            <a:ext cx="818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“</a:t>
            </a:r>
            <a:r>
              <a:rPr kumimoji="1" lang="ko-KR" altLang="en-US" dirty="0"/>
              <a:t>네이버 검색 량은 분야의 베스트셀러 진입 비율보다는 순위와 상관관계가 있음</a:t>
            </a:r>
            <a:r>
              <a:rPr kumimoji="1" lang="en-US" altLang="ko-KR" dirty="0"/>
              <a:t>”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131634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도서 분야 순위와 네이버 검색어 트렌드 상관관계 시각화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02595D8-8785-83F2-B759-4D33B82DAB6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40" y="1760240"/>
            <a:ext cx="10935530" cy="441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78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도서 분야 순위와 네이버 검색어 트렌드 상관관계 시각화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79E4B1F-A046-83F6-322D-2A43887A0C1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8608" y="1969757"/>
            <a:ext cx="6283610" cy="450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4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3863BD12-DB20-251B-85BA-43F6595FFD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21780" y="2543659"/>
            <a:ext cx="5603078" cy="2373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온라인 구매 도서 트렌드와 네이버 검색어 트렌드 상관관계</a:t>
            </a:r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53864E78-1299-6D39-758F-F8965EDAD26B}"/>
              </a:ext>
            </a:extLst>
          </p:cNvPr>
          <p:cNvSpPr/>
          <p:nvPr/>
        </p:nvSpPr>
        <p:spPr>
          <a:xfrm>
            <a:off x="7123795" y="2693223"/>
            <a:ext cx="2163094" cy="289442"/>
          </a:xfrm>
          <a:prstGeom prst="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995C412D-DE35-7095-9D80-E93A67538A17}"/>
              </a:ext>
            </a:extLst>
          </p:cNvPr>
          <p:cNvSpPr/>
          <p:nvPr/>
        </p:nvSpPr>
        <p:spPr>
          <a:xfrm>
            <a:off x="9341974" y="2687898"/>
            <a:ext cx="2163094" cy="289442"/>
          </a:xfrm>
          <a:prstGeom prst="rect">
            <a:avLst/>
          </a:prstGeom>
          <a:solidFill>
            <a:srgbClr val="00B05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28F9C6C8-01CF-1F9F-5219-38C956E0B11D}"/>
              </a:ext>
            </a:extLst>
          </p:cNvPr>
          <p:cNvSpPr/>
          <p:nvPr/>
        </p:nvSpPr>
        <p:spPr>
          <a:xfrm>
            <a:off x="6129260" y="2980926"/>
            <a:ext cx="831184" cy="886813"/>
          </a:xfrm>
          <a:prstGeom prst="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464DC230-99D6-7F5E-AF1E-051DB8A12F12}"/>
              </a:ext>
            </a:extLst>
          </p:cNvPr>
          <p:cNvSpPr/>
          <p:nvPr/>
        </p:nvSpPr>
        <p:spPr>
          <a:xfrm>
            <a:off x="6116926" y="3879394"/>
            <a:ext cx="831184" cy="886813"/>
          </a:xfrm>
          <a:prstGeom prst="rect">
            <a:avLst/>
          </a:prstGeom>
          <a:solidFill>
            <a:srgbClr val="00B05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xmlns="" id="{0EF9E9AC-80B8-3EF7-9584-A1DA9A8EF6D1}"/>
              </a:ext>
            </a:extLst>
          </p:cNvPr>
          <p:cNvSpPr/>
          <p:nvPr/>
        </p:nvSpPr>
        <p:spPr>
          <a:xfrm>
            <a:off x="9909283" y="3253088"/>
            <a:ext cx="915163" cy="42319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B21231D3-5878-DA63-A6C2-9114F8643F5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956" y="2613543"/>
            <a:ext cx="5464449" cy="223336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77F0555D-41B5-2ADF-7F30-05488179241B}"/>
              </a:ext>
            </a:extLst>
          </p:cNvPr>
          <p:cNvSpPr/>
          <p:nvPr/>
        </p:nvSpPr>
        <p:spPr>
          <a:xfrm>
            <a:off x="1419300" y="2692851"/>
            <a:ext cx="2073788" cy="294858"/>
          </a:xfrm>
          <a:prstGeom prst="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A0D20C5F-4DE4-CC8F-72F8-18F976FCACA5}"/>
              </a:ext>
            </a:extLst>
          </p:cNvPr>
          <p:cNvSpPr/>
          <p:nvPr/>
        </p:nvSpPr>
        <p:spPr>
          <a:xfrm>
            <a:off x="3493088" y="2704515"/>
            <a:ext cx="2073788" cy="294858"/>
          </a:xfrm>
          <a:prstGeom prst="rect">
            <a:avLst/>
          </a:prstGeom>
          <a:solidFill>
            <a:srgbClr val="00B05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DBD66BAF-E4AF-DAF5-DA5E-BDDD1078A261}"/>
              </a:ext>
            </a:extLst>
          </p:cNvPr>
          <p:cNvSpPr/>
          <p:nvPr/>
        </p:nvSpPr>
        <p:spPr>
          <a:xfrm>
            <a:off x="484169" y="2999373"/>
            <a:ext cx="796867" cy="903406"/>
          </a:xfrm>
          <a:prstGeom prst="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6CC6053A-8BC8-8A9E-137D-0D16F68C780E}"/>
              </a:ext>
            </a:extLst>
          </p:cNvPr>
          <p:cNvSpPr/>
          <p:nvPr/>
        </p:nvSpPr>
        <p:spPr>
          <a:xfrm>
            <a:off x="484169" y="3923140"/>
            <a:ext cx="796867" cy="903406"/>
          </a:xfrm>
          <a:prstGeom prst="rect">
            <a:avLst/>
          </a:prstGeom>
          <a:solidFill>
            <a:srgbClr val="00B05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7746706D-28DA-E0A1-C6F0-B07E0F668AD1}"/>
              </a:ext>
            </a:extLst>
          </p:cNvPr>
          <p:cNvSpPr/>
          <p:nvPr/>
        </p:nvSpPr>
        <p:spPr>
          <a:xfrm>
            <a:off x="4009713" y="3241736"/>
            <a:ext cx="877379" cy="43111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8A07388-36A5-052C-11BA-A9F572E89FF7}"/>
              </a:ext>
            </a:extLst>
          </p:cNvPr>
          <p:cNvSpPr txBox="1"/>
          <p:nvPr/>
        </p:nvSpPr>
        <p:spPr>
          <a:xfrm>
            <a:off x="7881736" y="5072145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교보문고 온라인 판매</a:t>
            </a:r>
            <a:endParaRPr kumimoji="1" lang="x-none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8107DCA-A0E2-E3D9-13EC-04EBCD903E99}"/>
              </a:ext>
            </a:extLst>
          </p:cNvPr>
          <p:cNvSpPr txBox="1"/>
          <p:nvPr/>
        </p:nvSpPr>
        <p:spPr>
          <a:xfrm>
            <a:off x="1819690" y="5072145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교보문고 전체 판매</a:t>
            </a:r>
            <a:endParaRPr kumimoji="1" lang="x-none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08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온라인 구매 도서 트렌드와 네이버 검색어 상관관계 시각화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5B52EA9-F2AC-565E-8EC5-3EE80042F7D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5336" y="1580788"/>
            <a:ext cx="7382336" cy="50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6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x-none" b="1" dirty="0"/>
              <a:t>Services Analysis</a:t>
            </a:r>
            <a:r>
              <a:rPr lang="en-US" altLang="x-none" b="1" dirty="0">
                <a:solidFill>
                  <a:schemeClr val="accent1"/>
                </a:solidFill>
              </a:rPr>
              <a:t/>
            </a:r>
            <a:br>
              <a:rPr lang="en-US" altLang="x-none" b="1" dirty="0">
                <a:solidFill>
                  <a:schemeClr val="accent1"/>
                </a:solidFill>
              </a:rPr>
            </a:b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942B727-3057-CDA1-8301-75F9BCE5421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669" y="1195727"/>
            <a:ext cx="9428488" cy="55098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B900BCD-0D79-6ABC-A2C8-E670FC7313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5669" y="4449337"/>
            <a:ext cx="9428488" cy="108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1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교보문고 베스트셀러와 코스피지수 상관관계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3648" y="1463286"/>
            <a:ext cx="9518691" cy="4997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코로나</a:t>
            </a:r>
            <a:r>
              <a:rPr lang="en-US" altLang="ko-KR"/>
              <a:t>19</a:t>
            </a:r>
            <a:r>
              <a:rPr lang="ko-KR" altLang="en-US"/>
              <a:t>에 따른 양적완화 코스피지수 상승추정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9949" y="1825935"/>
            <a:ext cx="7152102" cy="13389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2795" y="4665399"/>
            <a:ext cx="6406410" cy="10722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4503" y="2462867"/>
            <a:ext cx="6302993" cy="193226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가설</a:t>
            </a:r>
          </a:p>
        </p:txBody>
      </p:sp>
    </p:spTree>
    <p:extLst>
      <p:ext uri="{BB962C8B-B14F-4D97-AF65-F5344CB8AC3E}">
        <p14:creationId xmlns:p14="http://schemas.microsoft.com/office/powerpoint/2010/main" val="2114684856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교보문고 베스트셀러와 연별 코스피  비교분석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5340" y="2856167"/>
            <a:ext cx="4825396" cy="33142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2726744"/>
            <a:ext cx="4848116" cy="32122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4218" y="687548"/>
            <a:ext cx="6302993" cy="193226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 idx="4294967295"/>
          </p:nvPr>
        </p:nvSpPr>
        <p:spPr>
          <a:xfrm>
            <a:off x="2783632" y="332656"/>
            <a:ext cx="8424936" cy="50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ko-KR" altLang="en-US" sz="3600" b="1" strike="noStrike" spc="-1" dirty="0" smtClean="0">
                <a:solidFill>
                  <a:schemeClr val="accent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자료조사를 위한 다양한 방법</a:t>
            </a:r>
            <a:endParaRPr lang="en-US" sz="3600" b="1" strike="noStrike" spc="-1" dirty="0">
              <a:solidFill>
                <a:schemeClr val="accent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5122" name="Picture 2" descr="C:\workspace\jupyter_note\team project\images\yt_1200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8088" y="2105980"/>
            <a:ext cx="3744416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workspace\jupyter_note\Hwang_3jo_team_final\3조 ppt\images\XL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4215" y="1215542"/>
            <a:ext cx="39060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workspace\jupyter_note\Hwang_3jo_team_final\3조 ppt\images\77238_17805_4923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84338" y="-99392"/>
            <a:ext cx="4392488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나\Pictures\Saved Pictures\istockphoto-1151337997-1024x1024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96200" y="4745086"/>
            <a:ext cx="2112913" cy="211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343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:p15="http://schemas.microsoft.com/office/powerpoint/2012/main" xmlns="">
      <p:transition advTm="200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19-21</a:t>
            </a:r>
            <a:r>
              <a:rPr lang="ko-KR" altLang="en-US"/>
              <a:t>년도 월별 코스피지수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53590" y="1593513"/>
            <a:ext cx="6284819" cy="4901022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4613632" y="4321574"/>
            <a:ext cx="2453791" cy="1740994"/>
          </a:xfrm>
          <a:prstGeom prst="ellipse">
            <a:avLst/>
          </a:prstGeom>
          <a:noFill/>
          <a:ln>
            <a:solidFill>
              <a:srgbClr val="CEA61D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72076" y="3003213"/>
            <a:ext cx="2144702" cy="366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347109" y="3429000"/>
            <a:ext cx="3193623" cy="541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/>
              <a:t>2020</a:t>
            </a:r>
            <a:r>
              <a:rPr lang="ko-KR" altLang="en-US" sz="3000"/>
              <a:t>년 </a:t>
            </a:r>
            <a:r>
              <a:rPr lang="en-US" altLang="ko-KR" sz="3000"/>
              <a:t>3</a:t>
            </a:r>
            <a:r>
              <a:rPr lang="ko-KR" altLang="en-US" sz="3000"/>
              <a:t>월</a:t>
            </a:r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2020</a:t>
            </a:r>
            <a:r>
              <a:rPr lang="ko-KR" altLang="en-US"/>
              <a:t>년</a:t>
            </a:r>
            <a:r>
              <a:rPr lang="en-US" altLang="ko-KR"/>
              <a:t>~2021</a:t>
            </a:r>
            <a:r>
              <a:rPr lang="ko-KR" altLang="en-US"/>
              <a:t>년 베스트셀러 </a:t>
            </a:r>
            <a:r>
              <a:rPr lang="en-US" altLang="ko-KR"/>
              <a:t>TOP5</a:t>
            </a:r>
            <a:r>
              <a:rPr lang="ko-KR" altLang="en-US"/>
              <a:t> 시각화</a:t>
            </a:r>
          </a:p>
        </p:txBody>
      </p:sp>
      <p:pic>
        <p:nvPicPr>
          <p:cNvPr id="5" name="그림 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2859804" y="1570678"/>
            <a:ext cx="6472392" cy="4922583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5</a:t>
            </a:r>
            <a:r>
              <a:rPr lang="ko-KR" altLang="en-US"/>
              <a:t>개년도 코스피와 교보문고 베스트셀러 비교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2971" y="1740665"/>
            <a:ext cx="5164615" cy="40594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2031281"/>
            <a:ext cx="5769341" cy="39626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B5773EF-F1E0-72F4-33E1-16144E1DCE26}"/>
              </a:ext>
            </a:extLst>
          </p:cNvPr>
          <p:cNvSpPr txBox="1"/>
          <p:nvPr/>
        </p:nvSpPr>
        <p:spPr>
          <a:xfrm>
            <a:off x="1676400" y="5993907"/>
            <a:ext cx="306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dirty="0"/>
              <a:t>2018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2022</a:t>
            </a:r>
            <a:r>
              <a:rPr kumimoji="1" lang="ko-KR" altLang="en-US" dirty="0"/>
              <a:t> 월별 코스피지수</a:t>
            </a:r>
            <a:endParaRPr kumimoji="1" lang="x-none" altLang="en-US" dirty="0"/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18</a:t>
            </a:r>
            <a:r>
              <a:rPr lang="ko-KR" altLang="en-US"/>
              <a:t>년도 대비 </a:t>
            </a:r>
            <a:r>
              <a:rPr lang="en-US" altLang="ko-KR"/>
              <a:t>20,21</a:t>
            </a:r>
            <a:r>
              <a:rPr lang="ko-KR" altLang="en-US"/>
              <a:t>년도 주식시장 </a:t>
            </a:r>
            <a:r>
              <a:rPr lang="en-US" altLang="ko-KR"/>
              <a:t>it</a:t>
            </a:r>
            <a:r>
              <a:rPr lang="ko-KR" altLang="en-US"/>
              <a:t>업계 상장증가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785" y="1568155"/>
            <a:ext cx="10940429" cy="957967"/>
          </a:xfrm>
          <a:prstGeom prst="rect">
            <a:avLst/>
          </a:prstGeom>
        </p:spPr>
      </p:pic>
      <p:pic>
        <p:nvPicPr>
          <p:cNvPr id="7" name="그림 6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6096001" y="2945546"/>
            <a:ext cx="5787442" cy="276723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0760" y="3093456"/>
            <a:ext cx="5184762" cy="2619329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x-none" b="1" dirty="0"/>
              <a:t>Services Analysis</a:t>
            </a:r>
            <a:r>
              <a:rPr lang="en-US" altLang="x-none" b="1" dirty="0">
                <a:solidFill>
                  <a:schemeClr val="accent1"/>
                </a:solidFill>
              </a:rPr>
              <a:t/>
            </a:r>
            <a:br>
              <a:rPr lang="en-US" altLang="x-none" b="1" dirty="0">
                <a:solidFill>
                  <a:schemeClr val="accent1"/>
                </a:solidFill>
              </a:rPr>
            </a:b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942B727-3057-CDA1-8301-75F9BCE5421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669" y="1195727"/>
            <a:ext cx="9428488" cy="55098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B900BCD-0D79-6ABC-A2C8-E670FC7313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5669" y="5475249"/>
            <a:ext cx="9428488" cy="123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ebook</a:t>
            </a:r>
            <a:r>
              <a:rPr lang="en-US" altLang="ko-KR" dirty="0"/>
              <a:t> / </a:t>
            </a:r>
            <a:r>
              <a:rPr lang="ko-KR" altLang="en-US" dirty="0" err="1"/>
              <a:t>종이책</a:t>
            </a:r>
            <a:r>
              <a:rPr lang="ko-KR" altLang="en-US" dirty="0"/>
              <a:t> 분석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67740" y="1396843"/>
            <a:ext cx="10538460" cy="508179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ko-KR" altLang="en-US" sz="2000" dirty="0"/>
              <a:t> </a:t>
            </a:r>
            <a:endParaRPr lang="en-US" sz="20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1422086"/>
            <a:ext cx="10538460" cy="508179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sz="20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1382" y="1492092"/>
            <a:ext cx="8188794" cy="189880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ko-KR" altLang="en-US" sz="2000" dirty="0"/>
              <a:t>■ </a:t>
            </a:r>
            <a:r>
              <a:rPr lang="en-US" altLang="ko-KR" sz="2000" dirty="0"/>
              <a:t>2009</a:t>
            </a:r>
            <a:r>
              <a:rPr lang="ko-KR" altLang="en-US" sz="2000" dirty="0"/>
              <a:t>년을 시작으로 </a:t>
            </a:r>
            <a:r>
              <a:rPr lang="en-US" altLang="ko-KR" sz="2000" dirty="0" err="1"/>
              <a:t>ebook</a:t>
            </a:r>
            <a:r>
              <a:rPr lang="ko-KR" altLang="en-US" sz="2000" dirty="0"/>
              <a:t>의 존재는 소비자들에게 널리</a:t>
            </a:r>
            <a:r>
              <a:rPr lang="en-US" altLang="ko-KR" sz="2000" dirty="0"/>
              <a:t> </a:t>
            </a:r>
            <a:r>
              <a:rPr lang="ko-KR" altLang="en-US" sz="2000" dirty="0"/>
              <a:t>알려졌다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   시대는 점점 디지털화 되어</a:t>
            </a:r>
            <a:r>
              <a:rPr lang="en-US" altLang="ko-KR" sz="2000" dirty="0"/>
              <a:t> </a:t>
            </a:r>
            <a:r>
              <a:rPr lang="ko-KR" altLang="en-US" sz="2000" dirty="0" err="1"/>
              <a:t>종이책의</a:t>
            </a:r>
            <a:r>
              <a:rPr lang="ko-KR" altLang="en-US" sz="2000" dirty="0"/>
              <a:t> 인기는 떨어질 것이라 예상했지만</a:t>
            </a:r>
            <a:endParaRPr lang="en-US" altLang="ko-KR" sz="2000" dirty="0"/>
          </a:p>
          <a:p>
            <a:r>
              <a:rPr lang="ko-KR" altLang="en-US" sz="2000" dirty="0"/>
              <a:t>   몇 년 사이에 서점은 급증하였다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   이에 따라 </a:t>
            </a:r>
            <a:r>
              <a:rPr lang="en-US" altLang="ko-KR" sz="2000" dirty="0" err="1"/>
              <a:t>ebook</a:t>
            </a:r>
            <a:r>
              <a:rPr lang="ko-KR" altLang="en-US" sz="2000" dirty="0"/>
              <a:t>과 </a:t>
            </a:r>
            <a:r>
              <a:rPr lang="ko-KR" altLang="en-US" sz="2000" dirty="0" err="1"/>
              <a:t>종이책을</a:t>
            </a:r>
            <a:r>
              <a:rPr lang="ko-KR" altLang="en-US" sz="2000" dirty="0"/>
              <a:t> 주제로 데이터 분석을 진행해보았다</a:t>
            </a:r>
            <a:r>
              <a:rPr lang="en-US" altLang="ko-KR" sz="2000" dirty="0"/>
              <a:t>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057900" y="6489700"/>
            <a:ext cx="6114851" cy="46404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altLang="ko-KR" sz="1600" dirty="0"/>
              <a:t>*</a:t>
            </a:r>
            <a:r>
              <a:rPr lang="ko-KR" altLang="en-US" sz="1600" dirty="0" err="1"/>
              <a:t>도서정가제는</a:t>
            </a:r>
            <a:r>
              <a:rPr lang="ko-KR" altLang="en-US" sz="1600" dirty="0"/>
              <a:t> 책의 정가를 정하고 할인을 금지 또는 제한하는 제도</a:t>
            </a:r>
            <a:endParaRPr lang="en-US" altLang="ko-KR" sz="1600" dirty="0"/>
          </a:p>
          <a:p>
            <a:endParaRPr lang="en-US" altLang="ko-KR" sz="1600" dirty="0"/>
          </a:p>
          <a:p>
            <a:pPr marL="285750" indent="-285750">
              <a:buFont typeface="Arial" charset="0"/>
              <a:buChar char="•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8071" y="3926258"/>
            <a:ext cx="2932099" cy="2170266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3655519" y="3899688"/>
            <a:ext cx="1599085" cy="2223406"/>
            <a:chOff x="2370178" y="3818022"/>
            <a:chExt cx="1583983" cy="2276547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xmlns="" id="{ED2A5052-A746-3513-1A6B-C16183B8FE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70178" y="3818022"/>
              <a:ext cx="1583983" cy="2276547"/>
            </a:xfrm>
            <a:custGeom>
              <a:avLst/>
              <a:gdLst>
                <a:gd name="T0" fmla="*/ 74 w 82"/>
                <a:gd name="T1" fmla="*/ 0 h 118"/>
                <a:gd name="T2" fmla="*/ 8 w 82"/>
                <a:gd name="T3" fmla="*/ 0 h 118"/>
                <a:gd name="T4" fmla="*/ 0 w 82"/>
                <a:gd name="T5" fmla="*/ 9 h 118"/>
                <a:gd name="T6" fmla="*/ 0 w 82"/>
                <a:gd name="T7" fmla="*/ 109 h 118"/>
                <a:gd name="T8" fmla="*/ 8 w 82"/>
                <a:gd name="T9" fmla="*/ 118 h 118"/>
                <a:gd name="T10" fmla="*/ 74 w 82"/>
                <a:gd name="T11" fmla="*/ 118 h 118"/>
                <a:gd name="T12" fmla="*/ 82 w 82"/>
                <a:gd name="T13" fmla="*/ 109 h 118"/>
                <a:gd name="T14" fmla="*/ 82 w 82"/>
                <a:gd name="T15" fmla="*/ 9 h 118"/>
                <a:gd name="T16" fmla="*/ 74 w 82"/>
                <a:gd name="T17" fmla="*/ 0 h 118"/>
                <a:gd name="T18" fmla="*/ 41 w 82"/>
                <a:gd name="T19" fmla="*/ 116 h 118"/>
                <a:gd name="T20" fmla="*/ 39 w 82"/>
                <a:gd name="T21" fmla="*/ 114 h 118"/>
                <a:gd name="T22" fmla="*/ 41 w 82"/>
                <a:gd name="T23" fmla="*/ 113 h 118"/>
                <a:gd name="T24" fmla="*/ 43 w 82"/>
                <a:gd name="T25" fmla="*/ 114 h 118"/>
                <a:gd name="T26" fmla="*/ 41 w 82"/>
                <a:gd name="T27" fmla="*/ 116 h 118"/>
                <a:gd name="T28" fmla="*/ 78 w 82"/>
                <a:gd name="T29" fmla="*/ 110 h 118"/>
                <a:gd name="T30" fmla="*/ 5 w 82"/>
                <a:gd name="T31" fmla="*/ 110 h 118"/>
                <a:gd name="T32" fmla="*/ 5 w 82"/>
                <a:gd name="T33" fmla="*/ 8 h 118"/>
                <a:gd name="T34" fmla="*/ 78 w 82"/>
                <a:gd name="T35" fmla="*/ 8 h 118"/>
                <a:gd name="T36" fmla="*/ 78 w 82"/>
                <a:gd name="T37" fmla="*/ 11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" h="118">
                  <a:moveTo>
                    <a:pt x="7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14"/>
                    <a:pt x="4" y="118"/>
                    <a:pt x="8" y="118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8" y="118"/>
                    <a:pt x="82" y="114"/>
                    <a:pt x="82" y="10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4"/>
                    <a:pt x="78" y="0"/>
                    <a:pt x="74" y="0"/>
                  </a:cubicBezTo>
                  <a:close/>
                  <a:moveTo>
                    <a:pt x="41" y="116"/>
                  </a:moveTo>
                  <a:cubicBezTo>
                    <a:pt x="40" y="116"/>
                    <a:pt x="39" y="116"/>
                    <a:pt x="39" y="114"/>
                  </a:cubicBezTo>
                  <a:cubicBezTo>
                    <a:pt x="39" y="113"/>
                    <a:pt x="40" y="113"/>
                    <a:pt x="41" y="113"/>
                  </a:cubicBezTo>
                  <a:cubicBezTo>
                    <a:pt x="42" y="113"/>
                    <a:pt x="43" y="113"/>
                    <a:pt x="43" y="114"/>
                  </a:cubicBezTo>
                  <a:cubicBezTo>
                    <a:pt x="43" y="116"/>
                    <a:pt x="42" y="116"/>
                    <a:pt x="41" y="116"/>
                  </a:cubicBezTo>
                  <a:close/>
                  <a:moveTo>
                    <a:pt x="78" y="110"/>
                  </a:moveTo>
                  <a:cubicBezTo>
                    <a:pt x="5" y="110"/>
                    <a:pt x="5" y="110"/>
                    <a:pt x="5" y="110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8" y="8"/>
                    <a:pt x="78" y="8"/>
                    <a:pt x="78" y="8"/>
                  </a:cubicBezTo>
                  <a:lnTo>
                    <a:pt x="78" y="11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th-TH" sz="900"/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2636108" y="4226011"/>
              <a:ext cx="6837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2636108" y="4464908"/>
              <a:ext cx="93911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2636108" y="4703805"/>
              <a:ext cx="4695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2636108" y="4956295"/>
              <a:ext cx="6837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2636108" y="5195192"/>
              <a:ext cx="93911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2636108" y="5434089"/>
              <a:ext cx="4695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84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ebook</a:t>
            </a:r>
            <a:r>
              <a:rPr lang="en-US" dirty="0"/>
              <a:t> VS </a:t>
            </a:r>
            <a:r>
              <a:rPr lang="ko-KR" altLang="en-US" dirty="0" err="1"/>
              <a:t>종이책</a:t>
            </a:r>
            <a:r>
              <a:rPr lang="ko-KR" altLang="en-US" dirty="0"/>
              <a:t> 선호도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967740" y="1348127"/>
            <a:ext cx="10538460" cy="508179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F0B70435-A501-6F76-8057-4B50702C5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6644" y="1736034"/>
            <a:ext cx="7478712" cy="479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F066A108-21F1-98A0-A087-03CF9C04F453}"/>
              </a:ext>
            </a:extLst>
          </p:cNvPr>
          <p:cNvSpPr/>
          <p:nvPr/>
        </p:nvSpPr>
        <p:spPr>
          <a:xfrm>
            <a:off x="2252547" y="3704746"/>
            <a:ext cx="7437863" cy="4906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15669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ebook</a:t>
            </a:r>
            <a:r>
              <a:rPr lang="en-US" dirty="0"/>
              <a:t> VS </a:t>
            </a:r>
            <a:r>
              <a:rPr lang="ko-KR" altLang="en-US" dirty="0" err="1"/>
              <a:t>종이책</a:t>
            </a:r>
            <a:r>
              <a:rPr lang="ko-KR" altLang="en-US" dirty="0"/>
              <a:t> 선호도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967740" y="1348127"/>
            <a:ext cx="10538460" cy="508179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A9CD6FD-7140-D4BF-80EE-6477CAA8A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5574" y="1856306"/>
            <a:ext cx="6285218" cy="49302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513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ebook</a:t>
            </a:r>
            <a:r>
              <a:rPr lang="en-US" dirty="0"/>
              <a:t> VS </a:t>
            </a:r>
            <a:r>
              <a:rPr lang="ko-KR" altLang="en-US" dirty="0" err="1"/>
              <a:t>종이책</a:t>
            </a:r>
            <a:r>
              <a:rPr lang="ko-KR" altLang="en-US" dirty="0"/>
              <a:t> 선호도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354030" y="1379990"/>
            <a:ext cx="5018835" cy="352892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ko-KR" altLang="en-US" sz="2000" dirty="0"/>
              <a:t>■  </a:t>
            </a:r>
            <a:r>
              <a:rPr lang="en-US" altLang="ko-KR" sz="2000" dirty="0"/>
              <a:t>2023</a:t>
            </a:r>
            <a:r>
              <a:rPr lang="ko-KR" altLang="en-US" sz="2000" dirty="0"/>
              <a:t>년 </a:t>
            </a:r>
            <a:r>
              <a:rPr lang="en-US" altLang="ko-KR" sz="2000" dirty="0"/>
              <a:t>YES24 – </a:t>
            </a:r>
            <a:r>
              <a:rPr lang="en-US" altLang="ko-KR" sz="2000" dirty="0" err="1"/>
              <a:t>ebook</a:t>
            </a:r>
            <a:r>
              <a:rPr lang="en-US" altLang="ko-KR" sz="2000" dirty="0"/>
              <a:t> / </a:t>
            </a:r>
            <a:r>
              <a:rPr lang="ko-KR" altLang="en-US" sz="2000" dirty="0" err="1"/>
              <a:t>종이책</a:t>
            </a:r>
            <a:r>
              <a:rPr lang="ko-KR" altLang="en-US" sz="2000" dirty="0"/>
              <a:t> 판매지수</a:t>
            </a:r>
            <a:endParaRPr lang="en-US" altLang="ko-KR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9952" y="1783451"/>
            <a:ext cx="7105747" cy="47398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3262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ebook</a:t>
            </a:r>
            <a:r>
              <a:rPr lang="en-US" dirty="0"/>
              <a:t> VS </a:t>
            </a:r>
            <a:r>
              <a:rPr lang="ko-KR" altLang="en-US" dirty="0" err="1"/>
              <a:t>종이책</a:t>
            </a:r>
            <a:r>
              <a:rPr lang="ko-KR" altLang="en-US" dirty="0"/>
              <a:t> 가격 비교분석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63076" y="1741568"/>
            <a:ext cx="4835679" cy="66418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ko-KR" altLang="en-US" sz="2000" dirty="0"/>
              <a:t>■ 약 </a:t>
            </a:r>
            <a:r>
              <a:rPr lang="en-US" altLang="ko-KR" sz="2000" dirty="0"/>
              <a:t>10</a:t>
            </a:r>
            <a:r>
              <a:rPr lang="ko-KR" altLang="en-US" sz="2000" dirty="0"/>
              <a:t>년 전 </a:t>
            </a:r>
            <a:r>
              <a:rPr lang="en-US" altLang="ko-KR" sz="2000" dirty="0" err="1"/>
              <a:t>ebook</a:t>
            </a:r>
            <a:r>
              <a:rPr lang="en-US" altLang="ko-KR" sz="2000" dirty="0"/>
              <a:t> / </a:t>
            </a:r>
            <a:r>
              <a:rPr lang="ko-KR" altLang="en-US" sz="2000" dirty="0" err="1"/>
              <a:t>종이책</a:t>
            </a:r>
            <a:r>
              <a:rPr lang="ko-KR" altLang="en-US" sz="2000" dirty="0"/>
              <a:t> 가격 비교</a:t>
            </a:r>
            <a:endParaRPr lang="en-US" altLang="ko-KR" sz="20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690479" y="1701642"/>
            <a:ext cx="4508336" cy="66418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ko-KR" altLang="en-US" sz="2000" dirty="0"/>
              <a:t>■ </a:t>
            </a:r>
            <a:r>
              <a:rPr lang="en-US" altLang="ko-KR" sz="2000" dirty="0" err="1"/>
              <a:t>ebook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도서정가제</a:t>
            </a:r>
            <a:r>
              <a:rPr lang="ko-KR" altLang="en-US" sz="2000" dirty="0"/>
              <a:t> 적용</a:t>
            </a:r>
            <a:endParaRPr lang="en-US" altLang="ko-KR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6783" y="2160394"/>
            <a:ext cx="4447499" cy="384285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4" name="그룹 13"/>
          <p:cNvGrpSpPr/>
          <p:nvPr/>
        </p:nvGrpSpPr>
        <p:grpSpPr>
          <a:xfrm>
            <a:off x="7594795" y="3101518"/>
            <a:ext cx="2627086" cy="1960606"/>
            <a:chOff x="1364343" y="3200399"/>
            <a:chExt cx="2627086" cy="1960606"/>
          </a:xfrm>
        </p:grpSpPr>
        <p:sp>
          <p:nvSpPr>
            <p:cNvPr id="12" name="타원 11"/>
            <p:cNvSpPr/>
            <p:nvPr/>
          </p:nvSpPr>
          <p:spPr>
            <a:xfrm>
              <a:off x="1701113" y="3200399"/>
              <a:ext cx="1960606" cy="196060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1795849" y="3295135"/>
              <a:ext cx="1771134" cy="177113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 rot="1589223">
              <a:off x="1364343" y="3826450"/>
              <a:ext cx="2627086" cy="716522"/>
            </a:xfrm>
            <a:prstGeom prst="rect">
              <a:avLst/>
            </a:prstGeom>
            <a:solidFill>
              <a:srgbClr val="FF0000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solidFill>
                    <a:schemeClr val="bg1"/>
                  </a:solidFill>
                </a:rPr>
                <a:t>도서정가제</a:t>
              </a:r>
              <a:r>
                <a:rPr lang="ko-KR" altLang="en-US" b="1" dirty="0">
                  <a:solidFill>
                    <a:schemeClr val="bg1"/>
                  </a:solidFill>
                </a:rPr>
                <a:t> 적용</a:t>
              </a:r>
            </a:p>
          </p:txBody>
        </p:sp>
      </p:grpSp>
      <p:pic>
        <p:nvPicPr>
          <p:cNvPr id="2050" name="Picture 2" descr="C:\Users\asc12\Documents\카카오톡 받은 파일\03mini (1)\03mini\ppt최종\1-2과거-가격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375" y="2160394"/>
            <a:ext cx="5505450" cy="35211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2059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나\Pictures\Saved Pictures\y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3874" y="3573016"/>
            <a:ext cx="2520280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나\Pictures\Saved Pictures\unnamed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3874" y="116632"/>
            <a:ext cx="2520280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laceHolder 1"/>
          <p:cNvSpPr>
            <a:spLocks noGrp="1"/>
          </p:cNvSpPr>
          <p:nvPr>
            <p:ph type="title" idx="4294967295"/>
          </p:nvPr>
        </p:nvSpPr>
        <p:spPr>
          <a:xfrm>
            <a:off x="7295403" y="2780928"/>
            <a:ext cx="4417221" cy="50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ko-KR" altLang="en-US" sz="3000" b="1" spc="-1" dirty="0" smtClean="0">
                <a:solidFill>
                  <a:schemeClr val="accent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국내 최대 오프라인 서점</a:t>
            </a:r>
            <a:endParaRPr lang="en-US" sz="3000" b="1" strike="noStrike" spc="-1" dirty="0">
              <a:solidFill>
                <a:schemeClr val="accent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9" name="PlaceHolder 1"/>
          <p:cNvSpPr>
            <a:spLocks noGrp="1"/>
          </p:cNvSpPr>
          <p:nvPr>
            <p:ph type="title" idx="4294967295"/>
          </p:nvPr>
        </p:nvSpPr>
        <p:spPr>
          <a:xfrm>
            <a:off x="7638908" y="6237312"/>
            <a:ext cx="4033946" cy="50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ko-KR" altLang="en-US" sz="3000" b="1" strike="noStrike" spc="-1" dirty="0" smtClean="0">
                <a:solidFill>
                  <a:schemeClr val="accent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국내 최대 온라인 서점</a:t>
            </a:r>
            <a:endParaRPr lang="en-US" sz="3000" b="1" strike="noStrike" spc="-1" dirty="0">
              <a:solidFill>
                <a:schemeClr val="accent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2054" name="Picture 6" descr="C:\Users\나\Pictures\Saved Pictures\1-멜론차트에-'벚꽃엔딩'이-스멀스멀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432" y="836712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76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ebook</a:t>
            </a:r>
            <a:r>
              <a:rPr lang="en-US" dirty="0"/>
              <a:t> VS </a:t>
            </a:r>
            <a:r>
              <a:rPr lang="ko-KR" altLang="en-US" dirty="0" err="1"/>
              <a:t>종이책</a:t>
            </a:r>
            <a:r>
              <a:rPr lang="ko-KR" altLang="en-US" dirty="0"/>
              <a:t> 가격 비교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096304" y="1556439"/>
            <a:ext cx="4508336" cy="66418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ko-KR" altLang="en-US" sz="2000" dirty="0"/>
              <a:t>■  현시점 </a:t>
            </a:r>
            <a:r>
              <a:rPr lang="en-US" altLang="ko-KR" sz="2000" dirty="0" err="1"/>
              <a:t>ebook</a:t>
            </a:r>
            <a:r>
              <a:rPr lang="en-US" altLang="ko-KR" sz="2000" dirty="0"/>
              <a:t> / </a:t>
            </a:r>
            <a:r>
              <a:rPr lang="ko-KR" altLang="en-US" sz="2000" dirty="0" err="1"/>
              <a:t>종이책의</a:t>
            </a:r>
            <a:r>
              <a:rPr lang="ko-KR" altLang="en-US" sz="2000" dirty="0"/>
              <a:t> 가격 비교</a:t>
            </a:r>
            <a:endParaRPr lang="en-US" altLang="ko-KR" sz="2000" dirty="0"/>
          </a:p>
        </p:txBody>
      </p:sp>
      <p:pic>
        <p:nvPicPr>
          <p:cNvPr id="3074" name="Picture 2" descr="C:\Users\asc12\Documents\카카오톡 받은 파일\03mini (1)\03mini\ppt최종\1-4현재-가격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5589" y="1970926"/>
            <a:ext cx="7569635" cy="45282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8035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altLang="ko-KR" dirty="0" err="1"/>
              <a:t>ebook</a:t>
            </a:r>
            <a:r>
              <a:rPr lang="en-US" altLang="ko-KR" dirty="0"/>
              <a:t> </a:t>
            </a:r>
            <a:r>
              <a:rPr lang="ko-KR" altLang="en-US" dirty="0"/>
              <a:t>베스트셀러 및 장르별 평균 가격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67740" y="1396843"/>
            <a:ext cx="10538460" cy="508179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ko-KR" altLang="en-US" sz="2000" dirty="0"/>
              <a:t> </a:t>
            </a:r>
            <a:endParaRPr 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0" y="1523932"/>
            <a:ext cx="10058400" cy="44297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직사각형 3"/>
          <p:cNvSpPr/>
          <p:nvPr/>
        </p:nvSpPr>
        <p:spPr>
          <a:xfrm>
            <a:off x="1473200" y="2082800"/>
            <a:ext cx="3213100" cy="736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1800" y="2865950"/>
            <a:ext cx="7264400" cy="376879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49891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altLang="ko-KR" dirty="0" err="1"/>
              <a:t>ebook</a:t>
            </a:r>
            <a:r>
              <a:rPr lang="en-US" altLang="ko-KR" dirty="0"/>
              <a:t> </a:t>
            </a:r>
            <a:r>
              <a:rPr lang="ko-KR" altLang="en-US" dirty="0"/>
              <a:t>베스트셀러 및 장르별 평균 가격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67740" y="1396843"/>
            <a:ext cx="10538460" cy="508179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ko-KR" altLang="en-US" sz="2000" dirty="0"/>
              <a:t> </a:t>
            </a:r>
            <a:endParaRPr lang="en-US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0" y="1523932"/>
            <a:ext cx="10058400" cy="44297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9504" y="3367838"/>
            <a:ext cx="6772595" cy="311921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0" name="직사각형 9"/>
          <p:cNvSpPr/>
          <p:nvPr/>
        </p:nvSpPr>
        <p:spPr>
          <a:xfrm>
            <a:off x="1473200" y="3056238"/>
            <a:ext cx="3213100" cy="13839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39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altLang="ko-KR" dirty="0" err="1"/>
              <a:t>ebook</a:t>
            </a:r>
            <a:r>
              <a:rPr lang="en-US" altLang="ko-KR" dirty="0"/>
              <a:t> </a:t>
            </a:r>
            <a:r>
              <a:rPr lang="ko-KR" altLang="en-US" dirty="0"/>
              <a:t>베스트셀러 및 장르별 평균 가격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67740" y="1396843"/>
            <a:ext cx="10538460" cy="508179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ko-KR" altLang="en-US" sz="2000" dirty="0"/>
              <a:t> </a:t>
            </a:r>
            <a:endParaRPr 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0" y="1523932"/>
            <a:ext cx="10058400" cy="44297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3731" y="1436519"/>
            <a:ext cx="5792469" cy="358486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직사각형 6"/>
          <p:cNvSpPr/>
          <p:nvPr/>
        </p:nvSpPr>
        <p:spPr>
          <a:xfrm>
            <a:off x="1473200" y="5214551"/>
            <a:ext cx="6122086" cy="6590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31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altLang="ko-KR" dirty="0" err="1"/>
              <a:t>ebook</a:t>
            </a:r>
            <a:r>
              <a:rPr lang="en-US" altLang="ko-KR" dirty="0"/>
              <a:t> </a:t>
            </a:r>
            <a:r>
              <a:rPr lang="ko-KR" altLang="en-US" dirty="0"/>
              <a:t>베스트셀러 및 장르별 평균 가격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67740" y="1396843"/>
            <a:ext cx="10538460" cy="508179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ko-KR" altLang="en-US" sz="2000" dirty="0"/>
              <a:t> </a:t>
            </a:r>
            <a:endParaRPr lang="en-US" sz="2000" dirty="0"/>
          </a:p>
        </p:txBody>
      </p:sp>
      <p:pic>
        <p:nvPicPr>
          <p:cNvPr id="3074" name="Picture 2" descr="C:\workspace\jupyter_note\03mini\2-5전처리_엑셀불러오기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1573"/>
          <a:stretch/>
        </p:blipFill>
        <p:spPr bwMode="auto">
          <a:xfrm>
            <a:off x="564711" y="1752622"/>
            <a:ext cx="4359714" cy="42740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75" name="Picture 3" descr="C:\workspace\jupyter_note\03mini\2-6전처리_원삭제.pn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959"/>
          <a:stretch/>
        </p:blipFill>
        <p:spPr bwMode="auto">
          <a:xfrm>
            <a:off x="6034217" y="1650932"/>
            <a:ext cx="5471981" cy="9995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4" name="꺾인 연결선 3"/>
          <p:cNvCxnSpPr>
            <a:stCxn id="3074" idx="2"/>
          </p:cNvCxnSpPr>
          <p:nvPr/>
        </p:nvCxnSpPr>
        <p:spPr>
          <a:xfrm rot="5400000" flipH="1" flipV="1">
            <a:off x="2237875" y="2759094"/>
            <a:ext cx="3774267" cy="2760882"/>
          </a:xfrm>
          <a:prstGeom prst="bentConnector3">
            <a:avLst>
              <a:gd name="adj1" fmla="val -60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5505450" y="2252401"/>
            <a:ext cx="46698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workspace\jupyter_note\03mini\2-7전처리_인덱스삭제후출력.pn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3486"/>
          <a:stretch/>
        </p:blipFill>
        <p:spPr bwMode="auto">
          <a:xfrm>
            <a:off x="6444202" y="3112405"/>
            <a:ext cx="4500433" cy="35790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2" name="직선 화살표 연결선 11"/>
          <p:cNvCxnSpPr/>
          <p:nvPr/>
        </p:nvCxnSpPr>
        <p:spPr>
          <a:xfrm flipH="1">
            <a:off x="8770207" y="2709703"/>
            <a:ext cx="1" cy="3602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29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altLang="ko-KR" dirty="0" err="1"/>
              <a:t>ebook</a:t>
            </a:r>
            <a:r>
              <a:rPr lang="en-US" altLang="ko-KR" dirty="0"/>
              <a:t> </a:t>
            </a:r>
            <a:r>
              <a:rPr lang="ko-KR" altLang="en-US" dirty="0"/>
              <a:t>베스트셀러 및 장르별 평균 가격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67740" y="1396843"/>
            <a:ext cx="10538460" cy="508179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ko-KR" altLang="en-US" sz="2000" dirty="0"/>
              <a:t> </a:t>
            </a:r>
            <a:endParaRPr lang="en-US" sz="2000" dirty="0"/>
          </a:p>
        </p:txBody>
      </p:sp>
      <p:cxnSp>
        <p:nvCxnSpPr>
          <p:cNvPr id="4" name="꺾인 연결선 3"/>
          <p:cNvCxnSpPr>
            <a:stCxn id="4098" idx="2"/>
          </p:cNvCxnSpPr>
          <p:nvPr/>
        </p:nvCxnSpPr>
        <p:spPr>
          <a:xfrm rot="5400000" flipH="1" flipV="1">
            <a:off x="3548778" y="1440032"/>
            <a:ext cx="1144301" cy="2769042"/>
          </a:xfrm>
          <a:prstGeom prst="bentConnector4">
            <a:avLst>
              <a:gd name="adj1" fmla="val -19977"/>
              <a:gd name="adj2" fmla="val 8982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5505450" y="2252401"/>
            <a:ext cx="52876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8770208" y="3158196"/>
            <a:ext cx="0" cy="773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workspace\jupyter_note\03mini\2-8전처리_dtype형변환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000"/>
          <a:stretch/>
        </p:blipFill>
        <p:spPr bwMode="auto">
          <a:xfrm>
            <a:off x="530973" y="1535224"/>
            <a:ext cx="4410869" cy="18614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099" name="Picture 3" descr="C:\workspace\jupyter_note\03mini\2-9전처리_장르별평균소수점절삭.pn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7150"/>
          <a:stretch/>
        </p:blipFill>
        <p:spPr bwMode="auto">
          <a:xfrm>
            <a:off x="6091883" y="1510510"/>
            <a:ext cx="4778137" cy="16229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100" name="Picture 4" descr="C:\workspace\jupyter_note\03mini\2-10전처리_데이터프레임만들고행추가엑셀.pn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8395"/>
          <a:stretch/>
        </p:blipFill>
        <p:spPr bwMode="auto">
          <a:xfrm>
            <a:off x="5636483" y="3977468"/>
            <a:ext cx="6093941" cy="17004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9128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y\Documents\카카오톡 받은 파일\03mini\2-11평균가격그래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0466" y="1457803"/>
            <a:ext cx="8751689" cy="478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altLang="ko-KR" dirty="0" err="1"/>
              <a:t>ebook</a:t>
            </a:r>
            <a:r>
              <a:rPr lang="en-US" altLang="ko-KR" dirty="0"/>
              <a:t> </a:t>
            </a:r>
            <a:r>
              <a:rPr lang="ko-KR" altLang="en-US" dirty="0"/>
              <a:t>베스트셀러 및 장르별 평균 가격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67740" y="1396843"/>
            <a:ext cx="10538460" cy="508179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ko-KR" altLang="en-US" sz="2000" dirty="0"/>
              <a:t> </a:t>
            </a:r>
            <a:endParaRPr lang="en-US" sz="2000" dirty="0"/>
          </a:p>
        </p:txBody>
      </p:sp>
      <p:sp>
        <p:nvSpPr>
          <p:cNvPr id="12" name="타원 11"/>
          <p:cNvSpPr/>
          <p:nvPr/>
        </p:nvSpPr>
        <p:spPr>
          <a:xfrm>
            <a:off x="6434681" y="5562721"/>
            <a:ext cx="623898" cy="6238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결론 및 고찰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764865" y="1511129"/>
            <a:ext cx="10650848" cy="16831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fontAlgn="base" latinLnBrk="1"/>
            <a:r>
              <a:rPr lang="ko-KR" altLang="en-US" sz="2000" dirty="0"/>
              <a:t>■ 보기 편하고 소장의 즐거움과 같은 이유로 지금은 소비자들이</a:t>
            </a:r>
            <a:r>
              <a:rPr lang="en-US" altLang="ko-KR" sz="2000" dirty="0"/>
              <a:t> </a:t>
            </a:r>
            <a:r>
              <a:rPr lang="ko-KR" altLang="en-US" sz="2000" dirty="0"/>
              <a:t>다시 </a:t>
            </a:r>
            <a:r>
              <a:rPr lang="ko-KR" altLang="en-US" sz="2000" dirty="0" err="1"/>
              <a:t>종이책을</a:t>
            </a:r>
            <a:r>
              <a:rPr lang="ko-KR" altLang="en-US" sz="2000" dirty="0"/>
              <a:t> 선호하고 있다</a:t>
            </a:r>
            <a:r>
              <a:rPr lang="en-US" altLang="ko-KR" sz="2000" dirty="0"/>
              <a:t>.</a:t>
            </a:r>
          </a:p>
          <a:p>
            <a:pPr fontAlgn="base" latinLnBrk="1"/>
            <a:endParaRPr lang="en-US" altLang="ko-KR" sz="2000" dirty="0"/>
          </a:p>
          <a:p>
            <a:pPr fontAlgn="base" latinLnBrk="1"/>
            <a:r>
              <a:rPr lang="ko-KR" altLang="en-US" sz="2000" dirty="0"/>
              <a:t>■ 도서정가제가 </a:t>
            </a:r>
            <a:r>
              <a:rPr lang="en-US" altLang="ko-KR" sz="2000" dirty="0" err="1"/>
              <a:t>ebook</a:t>
            </a:r>
            <a:r>
              <a:rPr lang="ko-KR" altLang="en-US" sz="2000" dirty="0"/>
              <a:t>에도 적용되어</a:t>
            </a:r>
            <a:r>
              <a:rPr lang="en-US" altLang="ko-KR" sz="2000" dirty="0"/>
              <a:t>, </a:t>
            </a:r>
            <a:r>
              <a:rPr lang="ko-KR" altLang="en-US" sz="2000" dirty="0"/>
              <a:t>저렴했던 </a:t>
            </a:r>
            <a:r>
              <a:rPr lang="en-US" altLang="ko-KR" sz="2000" dirty="0" err="1"/>
              <a:t>ebook</a:t>
            </a:r>
            <a:r>
              <a:rPr lang="ko-KR" altLang="en-US" sz="2000" dirty="0"/>
              <a:t>은 </a:t>
            </a:r>
            <a:r>
              <a:rPr lang="ko-KR" altLang="en-US" sz="2000" dirty="0" err="1"/>
              <a:t>종이책과</a:t>
            </a:r>
            <a:r>
              <a:rPr lang="ko-KR" altLang="en-US" sz="2000" dirty="0"/>
              <a:t> 가격이 비슷해졌다</a:t>
            </a:r>
            <a:r>
              <a:rPr lang="en-US" altLang="ko-KR" sz="2000" dirty="0"/>
              <a:t>.</a:t>
            </a:r>
          </a:p>
          <a:p>
            <a:pPr fontAlgn="base" latinLnBrk="1"/>
            <a:endParaRPr lang="en-US" altLang="ko-KR" sz="2000" dirty="0"/>
          </a:p>
          <a:p>
            <a:pPr fontAlgn="base" latinLnBrk="1"/>
            <a:r>
              <a:rPr lang="ko-KR" altLang="en-US" sz="2000" dirty="0"/>
              <a:t>■ 현재는 동네서점이 늘어나고 있는 추세로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 err="1"/>
              <a:t>ebook</a:t>
            </a:r>
            <a:r>
              <a:rPr lang="en-US" altLang="ko-KR" sz="2000" dirty="0"/>
              <a:t> </a:t>
            </a:r>
            <a:r>
              <a:rPr lang="ko-KR" altLang="en-US" sz="2000" dirty="0"/>
              <a:t>시장은 더욱 어두워질 것이라 전망된다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9573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workspace\jupyter_note\team project\images\bookstor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3352" y="37629"/>
            <a:ext cx="5400600" cy="171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workspace\jupyter_note\team project\images\bookstor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58232" y="37629"/>
            <a:ext cx="5976664" cy="154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workspace\jupyter_note\team project\images\611811110011860956_1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223" y="1747992"/>
            <a:ext cx="4994009" cy="492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workspace\jupyter_note\team project\images\4332_11806_1337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58232" y="1747992"/>
            <a:ext cx="4906912" cy="492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66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:p15="http://schemas.microsoft.com/office/powerpoint/2012/main" xmlns="">
      <p:transition advTm="2000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workspace\jupyter_note\team project\images\yes24low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51984" y="230138"/>
            <a:ext cx="5904656" cy="178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workspace\jupyter_note\team project\images\대형서점힘들어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995" y="260648"/>
            <a:ext cx="5459885" cy="176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workspace\jupyter_note\team project\images\크기변환C72W2130(수정)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7608" y="2159357"/>
            <a:ext cx="7056784" cy="469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8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:p15="http://schemas.microsoft.com/office/powerpoint/2012/main" xmlns="">
      <p:transition advTm="2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 idx="4294967295"/>
          </p:nvPr>
        </p:nvSpPr>
        <p:spPr>
          <a:xfrm>
            <a:off x="616015" y="404664"/>
            <a:ext cx="10537825" cy="50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ko-KR" sz="3600" b="1" strike="noStrike" spc="-1" dirty="0" smtClean="0">
                <a:solidFill>
                  <a:schemeClr val="accent1"/>
                </a:solidFill>
                <a:latin typeface="Open Sans"/>
                <a:ea typeface="Open Sans"/>
              </a:rPr>
              <a:t>우리나라 </a:t>
            </a:r>
            <a:r>
              <a:rPr lang="ko-KR" sz="3600" b="1" strike="noStrike" spc="-1" dirty="0">
                <a:solidFill>
                  <a:schemeClr val="accent1"/>
                </a:solidFill>
                <a:latin typeface="Open Sans"/>
                <a:ea typeface="Open Sans"/>
              </a:rPr>
              <a:t>서점문화의 형태와 변화</a:t>
            </a:r>
            <a:endParaRPr lang="en-US" sz="3600" b="0" strike="noStrike" spc="-1" dirty="0">
              <a:solidFill>
                <a:srgbClr val="656D78"/>
              </a:solidFill>
              <a:latin typeface="Calibri"/>
            </a:endParaRPr>
          </a:p>
        </p:txBody>
      </p:sp>
      <p:pic>
        <p:nvPicPr>
          <p:cNvPr id="182" name="Picture 2" descr="C:\workspace\jupyter_note\team project\images\서점1.png"/>
          <p:cNvPicPr/>
          <p:nvPr/>
        </p:nvPicPr>
        <p:blipFill>
          <a:blip r:embed="rId2"/>
          <a:stretch/>
        </p:blipFill>
        <p:spPr>
          <a:xfrm>
            <a:off x="479376" y="1458486"/>
            <a:ext cx="4843488" cy="4850834"/>
          </a:xfrm>
          <a:prstGeom prst="rect">
            <a:avLst/>
          </a:prstGeom>
          <a:ln w="0">
            <a:noFill/>
          </a:ln>
        </p:spPr>
      </p:pic>
      <p:pic>
        <p:nvPicPr>
          <p:cNvPr id="183" name="Picture 3" descr="C:\workspace\jupyter_note\team project\images\서점2.jpg"/>
          <p:cNvPicPr/>
          <p:nvPr/>
        </p:nvPicPr>
        <p:blipFill>
          <a:blip r:embed="rId3"/>
          <a:stretch/>
        </p:blipFill>
        <p:spPr>
          <a:xfrm>
            <a:off x="5519936" y="1458486"/>
            <a:ext cx="6281976" cy="4850834"/>
          </a:xfrm>
          <a:prstGeom prst="rect">
            <a:avLst/>
          </a:prstGeom>
          <a:ln w="0">
            <a:noFill/>
          </a:ln>
        </p:spPr>
      </p:pic>
      <p:pic>
        <p:nvPicPr>
          <p:cNvPr id="8" name="Picture 2" descr="C:\Users\나\Pictures\Saved Pictures\8988399277_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376" y="3471862"/>
            <a:ext cx="190500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나\Pictures\Saved Pictures\0030020000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55864" y="3619663"/>
            <a:ext cx="266700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90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p15="http://schemas.microsoft.com/office/powerpoint/2012/main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0" name="Rectangle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97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Shape 1121"/>
          <p:cNvSpPr/>
          <p:nvPr/>
        </p:nvSpPr>
        <p:spPr>
          <a:xfrm>
            <a:off x="3126224" y="2617842"/>
            <a:ext cx="5956116" cy="9664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 numCol="1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4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Thanks For Watching</a:t>
            </a:r>
          </a:p>
        </p:txBody>
      </p:sp>
      <p:sp>
        <p:nvSpPr>
          <p:cNvPr id="37" name="Shape 1122"/>
          <p:cNvSpPr/>
          <p:nvPr/>
        </p:nvSpPr>
        <p:spPr>
          <a:xfrm>
            <a:off x="3049715" y="3566991"/>
            <a:ext cx="6096003" cy="6171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Hashtag fashion axe </a:t>
            </a:r>
            <a:r>
              <a:rPr lang="en-US" sz="12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fingerstache</a:t>
            </a:r>
            <a:r>
              <a:rPr lang="en-US" sz="12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, everyday carry </a:t>
            </a:r>
            <a:r>
              <a:rPr lang="en-US" sz="12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shoreditch</a:t>
            </a:r>
            <a:r>
              <a:rPr lang="en-US" sz="12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pinterest</a:t>
            </a:r>
            <a:r>
              <a:rPr lang="en-US" sz="12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 umami authentic </a:t>
            </a:r>
            <a:r>
              <a:rPr lang="en-US" sz="12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brooklyn</a:t>
            </a:r>
            <a:r>
              <a:rPr lang="en-US" sz="12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 YOLO heirloom </a:t>
            </a:r>
            <a:r>
              <a:rPr lang="en-US" sz="12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keytar</a:t>
            </a:r>
            <a:r>
              <a:rPr lang="en-US" sz="12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 waistcoat </a:t>
            </a:r>
            <a:r>
              <a:rPr lang="en-US" sz="1200" dirty="0" err="1">
                <a:solidFill>
                  <a:schemeClr val="bg1"/>
                </a:solidFill>
                <a:latin typeface="Source Sans Pro Light" panose="020B0403030403020204" pitchFamily="34" charset="0"/>
              </a:rPr>
              <a:t>kickstarter</a:t>
            </a:r>
            <a:r>
              <a:rPr lang="en-US" sz="1200" dirty="0">
                <a:solidFill>
                  <a:schemeClr val="bg1"/>
                </a:solidFill>
                <a:latin typeface="Source Sans Pro Light" panose="020B0403030403020204" pitchFamily="34" charset="0"/>
              </a:rPr>
              <a:t>. </a:t>
            </a:r>
          </a:p>
        </p:txBody>
      </p:sp>
      <p:pic>
        <p:nvPicPr>
          <p:cNvPr id="1028" name="Picture 4" descr="교보문고 온라인 Kyobobook Online - Home | Facebook">
            <a:extLst>
              <a:ext uri="{FF2B5EF4-FFF2-40B4-BE49-F238E27FC236}">
                <a16:creationId xmlns:a16="http://schemas.microsoft.com/office/drawing/2014/main" xmlns="" id="{D0340E95-E46F-0AF3-4617-217CC7E5F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25890" y="0"/>
            <a:ext cx="2466109" cy="2466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1171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403360" y="4090864"/>
            <a:ext cx="1385280" cy="0"/>
            <a:chOff x="10051589" y="8589711"/>
            <a:chExt cx="2770560" cy="0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10051589" y="8589711"/>
              <a:ext cx="1385280" cy="0"/>
            </a:xfrm>
            <a:prstGeom prst="line">
              <a:avLst/>
            </a:prstGeom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11436869" y="8589711"/>
              <a:ext cx="1385280" cy="0"/>
            </a:xfrm>
            <a:prstGeom prst="line">
              <a:avLst/>
            </a:prstGeom>
            <a:ln w="1270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838200" y="2576636"/>
            <a:ext cx="10515600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50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Questions?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3508746"/>
            <a:ext cx="105156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Write something about your main title here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00495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 idx="4294967295"/>
          </p:nvPr>
        </p:nvSpPr>
        <p:spPr>
          <a:xfrm>
            <a:off x="698269" y="679075"/>
            <a:ext cx="10537825" cy="50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ko-KR" sz="3600" b="1" strike="noStrike" spc="-1" dirty="0">
                <a:solidFill>
                  <a:schemeClr val="accent1"/>
                </a:solidFill>
                <a:latin typeface="Open Sans"/>
                <a:ea typeface="Open Sans"/>
              </a:rPr>
              <a:t>독립서점의 현황과 시각화</a:t>
            </a:r>
            <a:endParaRPr lang="en-US" sz="3600" b="0" strike="noStrike" spc="-1" dirty="0">
              <a:solidFill>
                <a:srgbClr val="656D78"/>
              </a:solidFill>
              <a:latin typeface="Calibri"/>
            </a:endParaRPr>
          </a:p>
        </p:txBody>
      </p:sp>
      <p:pic>
        <p:nvPicPr>
          <p:cNvPr id="187" name="Picture 7" descr="C:\workspace\jupyter_note\team project\images\realbig3.PNG"/>
          <p:cNvPicPr/>
          <p:nvPr/>
        </p:nvPicPr>
        <p:blipFill>
          <a:blip r:embed="rId2"/>
          <a:stretch/>
        </p:blipFill>
        <p:spPr>
          <a:xfrm>
            <a:off x="7991640" y="3621960"/>
            <a:ext cx="3990600" cy="2933280"/>
          </a:xfrm>
          <a:prstGeom prst="rect">
            <a:avLst/>
          </a:prstGeom>
          <a:ln w="0">
            <a:noFill/>
          </a:ln>
        </p:spPr>
      </p:pic>
      <p:pic>
        <p:nvPicPr>
          <p:cNvPr id="1026" name="Picture 2" descr="C:\Users\y\Desktop\보고서그림\전처리그림\pl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4192" y="1022350"/>
            <a:ext cx="4048125" cy="231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workspace\jupyter_note\team project\images\ppt 그래프모음\전국 서점개수 추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344" y="1412776"/>
            <a:ext cx="7640250" cy="532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21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p15="http://schemas.microsoft.com/office/powerpoint/2012/main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 idx="4294967295"/>
          </p:nvPr>
        </p:nvSpPr>
        <p:spPr>
          <a:xfrm>
            <a:off x="983432" y="620688"/>
            <a:ext cx="10537825" cy="50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ko-KR" sz="3600" b="1" strike="noStrike" spc="-1" dirty="0">
                <a:solidFill>
                  <a:schemeClr val="accent1"/>
                </a:solidFill>
                <a:latin typeface="Open Sans"/>
                <a:ea typeface="Open Sans"/>
              </a:rPr>
              <a:t>대형 온라인 서점의 매출 시각화</a:t>
            </a:r>
            <a:endParaRPr lang="en-US" sz="3600" b="0" strike="noStrike" spc="-1" dirty="0">
              <a:solidFill>
                <a:srgbClr val="656D78"/>
              </a:solidFill>
              <a:latin typeface="Calibri"/>
            </a:endParaRPr>
          </a:p>
        </p:txBody>
      </p:sp>
      <p:pic>
        <p:nvPicPr>
          <p:cNvPr id="2050" name="Picture 2" descr="C:\workspace\jupyter_note\team project\hsgdata\빅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7422" y="1412776"/>
            <a:ext cx="10744567" cy="537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71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p15="http://schemas.microsoft.com/office/powerpoint/2012/main"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C - Color Navy Blue">
      <a:dk1>
        <a:srgbClr val="656D78"/>
      </a:dk1>
      <a:lt1>
        <a:srgbClr val="FFFFFF"/>
      </a:lt1>
      <a:dk2>
        <a:srgbClr val="44546A"/>
      </a:dk2>
      <a:lt2>
        <a:srgbClr val="E7E6E6"/>
      </a:lt2>
      <a:accent1>
        <a:srgbClr val="5C6BC0"/>
      </a:accent1>
      <a:accent2>
        <a:srgbClr val="3F51B5"/>
      </a:accent2>
      <a:accent3>
        <a:srgbClr val="3949AB"/>
      </a:accent3>
      <a:accent4>
        <a:srgbClr val="303F9F"/>
      </a:accent4>
      <a:accent5>
        <a:srgbClr val="283593"/>
      </a:accent5>
      <a:accent6>
        <a:srgbClr val="1A237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2653</TotalTime>
  <Words>843</Words>
  <Application>Microsoft Office PowerPoint</Application>
  <PresentationFormat>사용자 지정</PresentationFormat>
  <Paragraphs>204</Paragraphs>
  <Slides>71</Slides>
  <Notes>2</Notes>
  <HiddenSlides>1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72" baseType="lpstr">
      <vt:lpstr>Office Theme</vt:lpstr>
      <vt:lpstr>PowerPoint 프레젠테이션</vt:lpstr>
      <vt:lpstr>Project gantt chart</vt:lpstr>
      <vt:lpstr>Services Analysis </vt:lpstr>
      <vt:lpstr>Services Analysis </vt:lpstr>
      <vt:lpstr>자료조사를 위한 다양한 방법</vt:lpstr>
      <vt:lpstr>국내 최대 오프라인 서점</vt:lpstr>
      <vt:lpstr>우리나라 서점문화의 형태와 변화</vt:lpstr>
      <vt:lpstr>독립서점의 현황과 시각화</vt:lpstr>
      <vt:lpstr>대형 온라인 서점의 매출 시각화</vt:lpstr>
      <vt:lpstr>꾸준히 늘어나는 공공도서관 시각화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Services Analysis </vt:lpstr>
      <vt:lpstr>종합 트렌드 TOP 10</vt:lpstr>
      <vt:lpstr>온라인 트렌드 TOP 10</vt:lpstr>
      <vt:lpstr>지역 매장별  트렌드 TOP 10</vt:lpstr>
      <vt:lpstr>Services Analysis </vt:lpstr>
      <vt:lpstr>교보문고 8월 베스트셀러 자료</vt:lpstr>
      <vt:lpstr>교보문고 월별 트렌드 분석</vt:lpstr>
      <vt:lpstr>교보문고 월별 트렌드 시각화</vt:lpstr>
      <vt:lpstr>교보문고 월별 트렌드와 네이버 검색어 트렌드 비교</vt:lpstr>
      <vt:lpstr>네이버 통합 검색어 트렌드 추출</vt:lpstr>
      <vt:lpstr>도서 트렌드와 네이버 검색어 트렌드 상관관계 도출</vt:lpstr>
      <vt:lpstr>도서 트렌드와 네이버 검색어 트렌드 상관관계 시각화</vt:lpstr>
      <vt:lpstr>교보문고 월별 분야 순위 추출</vt:lpstr>
      <vt:lpstr>교보문고 월별 분야 순위</vt:lpstr>
      <vt:lpstr>교보문고 월별 분야 순위</vt:lpstr>
      <vt:lpstr>도서 트렌드와 네이버 검색어 트렌드 상관관계 도출</vt:lpstr>
      <vt:lpstr>도서 분야 순위와 네이버 검색어 트렌드 상관관계 도출</vt:lpstr>
      <vt:lpstr>도서 분야 순위와 네이버 검색어 트렌드 상관관계</vt:lpstr>
      <vt:lpstr>도서 분야 순위와 네이버 검색어 트렌드 상관관계 시각화</vt:lpstr>
      <vt:lpstr>도서 분야 순위와 네이버 검색어 트렌드 상관관계 시각화</vt:lpstr>
      <vt:lpstr>온라인 구매 도서 트렌드와 네이버 검색어 트렌드 상관관계</vt:lpstr>
      <vt:lpstr>온라인 구매 도서 트렌드와 네이버 검색어 상관관계 시각화</vt:lpstr>
      <vt:lpstr>Services Analysis </vt:lpstr>
      <vt:lpstr>교보문고 베스트셀러와 코스피지수 상관관계</vt:lpstr>
      <vt:lpstr>코로나19에 따른 양적완화 코스피지수 상승추정</vt:lpstr>
      <vt:lpstr>가설</vt:lpstr>
      <vt:lpstr>교보문고 베스트셀러와 연별 코스피  비교분석</vt:lpstr>
      <vt:lpstr>19-21년도 월별 코스피지수</vt:lpstr>
      <vt:lpstr>2020년~2021년 베스트셀러 TOP5 시각화</vt:lpstr>
      <vt:lpstr>5개년도 코스피와 교보문고 베스트셀러 비교</vt:lpstr>
      <vt:lpstr>18년도 대비 20,21년도 주식시장 it업계 상장증가</vt:lpstr>
      <vt:lpstr>Services Analysis </vt:lpstr>
      <vt:lpstr>ebook / 종이책 분석</vt:lpstr>
      <vt:lpstr>ebook VS 종이책 선호도</vt:lpstr>
      <vt:lpstr>ebook VS 종이책 선호도</vt:lpstr>
      <vt:lpstr>ebook VS 종이책 선호도</vt:lpstr>
      <vt:lpstr>ebook VS 종이책 가격 비교분석</vt:lpstr>
      <vt:lpstr>ebook VS 종이책 가격 비교</vt:lpstr>
      <vt:lpstr>ebook 베스트셀러 및 장르별 평균 가격</vt:lpstr>
      <vt:lpstr>ebook 베스트셀러 및 장르별 평균 가격</vt:lpstr>
      <vt:lpstr>ebook 베스트셀러 및 장르별 평균 가격</vt:lpstr>
      <vt:lpstr>ebook 베스트셀러 및 장르별 평균 가격</vt:lpstr>
      <vt:lpstr>ebook 베스트셀러 및 장르별 평균 가격</vt:lpstr>
      <vt:lpstr>ebook 베스트셀러 및 장르별 평균 가격</vt:lpstr>
      <vt:lpstr>결론 및 고찰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Sandra</dc:creator>
  <cp:lastModifiedBy>황성구</cp:lastModifiedBy>
  <cp:revision>209</cp:revision>
  <dcterms:created xsi:type="dcterms:W3CDTF">2016-11-30T11:17:56Z</dcterms:created>
  <dcterms:modified xsi:type="dcterms:W3CDTF">2023-04-04T10:00:00Z</dcterms:modified>
</cp:coreProperties>
</file>